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72" r:id="rId6"/>
    <p:sldId id="260" r:id="rId7"/>
    <p:sldId id="273" r:id="rId8"/>
    <p:sldId id="279" r:id="rId9"/>
    <p:sldId id="262" r:id="rId10"/>
    <p:sldId id="274" r:id="rId11"/>
    <p:sldId id="263" r:id="rId12"/>
    <p:sldId id="275" r:id="rId13"/>
    <p:sldId id="261" r:id="rId14"/>
    <p:sldId id="264" r:id="rId15"/>
    <p:sldId id="265" r:id="rId16"/>
    <p:sldId id="276" r:id="rId17"/>
    <p:sldId id="266" r:id="rId18"/>
    <p:sldId id="267" r:id="rId19"/>
    <p:sldId id="268" r:id="rId20"/>
    <p:sldId id="27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it-IT"/>
              <a:t>Fare clic per modificare lo stile del titolo dello schema</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18C79C5D-2A6F-F04D-97DA-BEF2467B64E4}"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it-IT"/>
              <a:t>Modifica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it-IT"/>
              <a:t>Fare clic per modificare lo stile del titolo dello schema</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it-IT"/>
              <a:t>Modifica gli stili del testo dello schema</a:t>
            </a:r>
          </a:p>
        </p:txBody>
      </p:sp>
      <p:sp>
        <p:nvSpPr>
          <p:cNvPr id="2" name="Date Placeholder 1"/>
          <p:cNvSpPr>
            <a:spLocks noGrp="1"/>
          </p:cNvSpPr>
          <p:nvPr>
            <p:ph type="dt" sz="half" idx="10"/>
          </p:nvPr>
        </p:nvSpPr>
        <p:spPr/>
        <p:txBody>
          <a:bodyPr/>
          <a:lstStyle/>
          <a:p>
            <a:fld id="{FBF54567-0DE4-3F47-BF90-CB84690072F9}" type="datetimeFigureOut">
              <a:rPr lang="en-US" dirty="0"/>
              <a:pPr/>
              <a:t>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8DFA1846-DA80-1C48-A609-854EA85C59AD}" type="datetimeFigureOut">
              <a:rPr lang="en-US" dirty="0"/>
              <a:pPr/>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D0DF5E60-9974-AC48-9591-99C2BB44B7CF}" type="datetimeFigureOut">
              <a:rPr lang="en-US" dirty="0"/>
              <a:pPr/>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it-IT"/>
              <a:t>Fare clic per modificare lo stile del titolo dello schema</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it-IT"/>
              <a:t>Fare clic sull'icona per inserire un'immagine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2/18/2019</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tx2">
                <a:lumMod val="75000"/>
              </a:schemeClr>
            </a:gs>
            <a:gs pos="92000">
              <a:schemeClr val="accent1">
                <a:lumMod val="45000"/>
                <a:lumOff val="55000"/>
              </a:schemeClr>
            </a:gs>
            <a:gs pos="100000">
              <a:schemeClr val="accent1">
                <a:lumMod val="45000"/>
                <a:lumOff val="55000"/>
              </a:schemeClr>
            </a:gs>
            <a:gs pos="66375">
              <a:schemeClr val="accent1">
                <a:lumMod val="60000"/>
                <a:lumOff val="40000"/>
              </a:schemeClr>
            </a:gs>
            <a:gs pos="51000">
              <a:schemeClr val="accent1">
                <a:lumMod val="60000"/>
                <a:lumOff val="4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2/18/2019</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9178CC48-0E54-4554-8224-A73E027986C1}"/>
              </a:ext>
            </a:extLst>
          </p:cNvPr>
          <p:cNvSpPr>
            <a:spLocks noGrp="1"/>
          </p:cNvSpPr>
          <p:nvPr>
            <p:ph type="subTitle" idx="1"/>
          </p:nvPr>
        </p:nvSpPr>
        <p:spPr>
          <a:xfrm>
            <a:off x="810001" y="5316565"/>
            <a:ext cx="3726280" cy="1062804"/>
          </a:xfrm>
        </p:spPr>
        <p:txBody>
          <a:bodyPr>
            <a:normAutofit fontScale="85000" lnSpcReduction="10000"/>
          </a:bodyPr>
          <a:lstStyle/>
          <a:p>
            <a:r>
              <a:rPr lang="it-IT" dirty="0">
                <a:solidFill>
                  <a:schemeClr val="bg1"/>
                </a:solidFill>
              </a:rPr>
              <a:t>CdS in Informatica e Tecnologie per la Produzione del Software(ITPS)</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Prof. Buono</a:t>
            </a:r>
          </a:p>
        </p:txBody>
      </p:sp>
      <p:sp>
        <p:nvSpPr>
          <p:cNvPr id="5" name="CasellaDiTesto 4">
            <a:extLst>
              <a:ext uri="{FF2B5EF4-FFF2-40B4-BE49-F238E27FC236}">
                <a16:creationId xmlns:a16="http://schemas.microsoft.com/office/drawing/2014/main" id="{50BCBEA9-7DDF-4DC5-A8ED-63C3CFD208B1}"/>
              </a:ext>
            </a:extLst>
          </p:cNvPr>
          <p:cNvSpPr txBox="1"/>
          <p:nvPr/>
        </p:nvSpPr>
        <p:spPr>
          <a:xfrm>
            <a:off x="7655721" y="5209818"/>
            <a:ext cx="4317206" cy="1169551"/>
          </a:xfrm>
          <a:prstGeom prst="rect">
            <a:avLst/>
          </a:prstGeom>
          <a:noFill/>
        </p:spPr>
        <p:txBody>
          <a:bodyPr wrap="square" rtlCol="0">
            <a:spAutoFit/>
          </a:bodyPr>
          <a:lstStyle/>
          <a:p>
            <a:r>
              <a:rPr lang="it-IT" sz="1400" dirty="0">
                <a:solidFill>
                  <a:schemeClr val="bg1"/>
                </a:solidFill>
              </a:rPr>
              <a:t>Racanati Amedeo 663528</a:t>
            </a:r>
            <a:br>
              <a:rPr lang="it-IT" sz="1400" dirty="0">
                <a:solidFill>
                  <a:schemeClr val="bg1"/>
                </a:solidFill>
              </a:rPr>
            </a:br>
            <a:r>
              <a:rPr lang="it-IT" sz="1400" dirty="0">
                <a:solidFill>
                  <a:schemeClr val="bg1"/>
                </a:solidFill>
              </a:rPr>
              <a:t>Vitale Costantino 664130</a:t>
            </a:r>
            <a:br>
              <a:rPr lang="it-IT" sz="1400" dirty="0">
                <a:solidFill>
                  <a:schemeClr val="bg1"/>
                </a:solidFill>
              </a:rPr>
            </a:br>
            <a:r>
              <a:rPr lang="it-IT" sz="1400" dirty="0">
                <a:solidFill>
                  <a:schemeClr val="bg1"/>
                </a:solidFill>
              </a:rPr>
              <a:t>Proscia Roberto 671100</a:t>
            </a:r>
            <a:br>
              <a:rPr lang="it-IT" sz="1400" dirty="0">
                <a:solidFill>
                  <a:schemeClr val="bg1"/>
                </a:solidFill>
              </a:rPr>
            </a:br>
            <a:r>
              <a:rPr lang="it-IT" sz="1400" dirty="0">
                <a:solidFill>
                  <a:schemeClr val="bg1"/>
                </a:solidFill>
              </a:rPr>
              <a:t>Marchetti Mimmo 661296</a:t>
            </a:r>
            <a:br>
              <a:rPr lang="it-IT" sz="1400" dirty="0">
                <a:solidFill>
                  <a:schemeClr val="bg1"/>
                </a:solidFill>
              </a:rPr>
            </a:br>
            <a:r>
              <a:rPr lang="it-IT" sz="1400" dirty="0">
                <a:solidFill>
                  <a:schemeClr val="bg1"/>
                </a:solidFill>
              </a:rPr>
              <a:t>Martinelli Francesco 661792</a:t>
            </a:r>
          </a:p>
        </p:txBody>
      </p:sp>
      <p:pic>
        <p:nvPicPr>
          <p:cNvPr id="7" name="Immagine 6" descr="Immagine che contiene testo&#10;&#10;Descrizione generata automaticamente">
            <a:extLst>
              <a:ext uri="{FF2B5EF4-FFF2-40B4-BE49-F238E27FC236}">
                <a16:creationId xmlns:a16="http://schemas.microsoft.com/office/drawing/2014/main" id="{BBDB4E96-FA37-4E66-BF3F-8594935BFC99}"/>
              </a:ext>
            </a:extLst>
          </p:cNvPr>
          <p:cNvPicPr>
            <a:picLocks noChangeAspect="1"/>
          </p:cNvPicPr>
          <p:nvPr/>
        </p:nvPicPr>
        <p:blipFill>
          <a:blip r:embed="rId2"/>
          <a:stretch>
            <a:fillRect/>
          </a:stretch>
        </p:blipFill>
        <p:spPr>
          <a:xfrm>
            <a:off x="3499247" y="114301"/>
            <a:ext cx="4822031" cy="4793456"/>
          </a:xfrm>
          <a:prstGeom prst="rect">
            <a:avLst/>
          </a:prstGeom>
        </p:spPr>
      </p:pic>
    </p:spTree>
    <p:extLst>
      <p:ext uri="{BB962C8B-B14F-4D97-AF65-F5344CB8AC3E}">
        <p14:creationId xmlns:p14="http://schemas.microsoft.com/office/powerpoint/2010/main" val="172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8DCE72A-CE03-4D31-8C9D-C895DF684B50}"/>
              </a:ext>
            </a:extLst>
          </p:cNvPr>
          <p:cNvSpPr>
            <a:spLocks noGrp="1"/>
          </p:cNvSpPr>
          <p:nvPr>
            <p:ph type="title"/>
          </p:nvPr>
        </p:nvSpPr>
        <p:spPr/>
        <p:txBody>
          <a:bodyPr/>
          <a:lstStyle/>
          <a:p>
            <a:r>
              <a:rPr lang="it-IT" dirty="0"/>
              <a:t>Attrazione… in dettaglio</a:t>
            </a:r>
          </a:p>
        </p:txBody>
      </p:sp>
      <p:pic>
        <p:nvPicPr>
          <p:cNvPr id="5" name="Segnaposto contenuto 4">
            <a:extLst>
              <a:ext uri="{FF2B5EF4-FFF2-40B4-BE49-F238E27FC236}">
                <a16:creationId xmlns:a16="http://schemas.microsoft.com/office/drawing/2014/main" id="{4A0689AD-A399-464C-B9BE-1F10AC0297E1}"/>
              </a:ext>
            </a:extLst>
          </p:cNvPr>
          <p:cNvPicPr>
            <a:picLocks noGrp="1" noChangeAspect="1"/>
          </p:cNvPicPr>
          <p:nvPr>
            <p:ph idx="1"/>
          </p:nvPr>
        </p:nvPicPr>
        <p:blipFill>
          <a:blip r:embed="rId2"/>
          <a:stretch>
            <a:fillRect/>
          </a:stretch>
        </p:blipFill>
        <p:spPr>
          <a:xfrm>
            <a:off x="7965299" y="98075"/>
            <a:ext cx="3416699" cy="6312737"/>
          </a:xfrm>
        </p:spPr>
      </p:pic>
      <p:pic>
        <p:nvPicPr>
          <p:cNvPr id="7" name="Immagine 6">
            <a:extLst>
              <a:ext uri="{FF2B5EF4-FFF2-40B4-BE49-F238E27FC236}">
                <a16:creationId xmlns:a16="http://schemas.microsoft.com/office/drawing/2014/main" id="{9C04C20D-7499-4542-B81F-22A71C050776}"/>
              </a:ext>
            </a:extLst>
          </p:cNvPr>
          <p:cNvPicPr>
            <a:picLocks noChangeAspect="1"/>
          </p:cNvPicPr>
          <p:nvPr/>
        </p:nvPicPr>
        <p:blipFill>
          <a:blip r:embed="rId3"/>
          <a:stretch>
            <a:fillRect/>
          </a:stretch>
        </p:blipFill>
        <p:spPr>
          <a:xfrm>
            <a:off x="4427352" y="1417638"/>
            <a:ext cx="2706535" cy="4824820"/>
          </a:xfrm>
          <a:prstGeom prst="rect">
            <a:avLst/>
          </a:prstGeom>
        </p:spPr>
      </p:pic>
      <p:pic>
        <p:nvPicPr>
          <p:cNvPr id="9" name="Immagine 8">
            <a:extLst>
              <a:ext uri="{FF2B5EF4-FFF2-40B4-BE49-F238E27FC236}">
                <a16:creationId xmlns:a16="http://schemas.microsoft.com/office/drawing/2014/main" id="{680759BD-978D-4118-B237-3442B6779FF8}"/>
              </a:ext>
            </a:extLst>
          </p:cNvPr>
          <p:cNvPicPr>
            <a:picLocks noChangeAspect="1"/>
          </p:cNvPicPr>
          <p:nvPr/>
        </p:nvPicPr>
        <p:blipFill>
          <a:blip r:embed="rId4"/>
          <a:stretch>
            <a:fillRect/>
          </a:stretch>
        </p:blipFill>
        <p:spPr>
          <a:xfrm rot="2165423">
            <a:off x="365833" y="2615822"/>
            <a:ext cx="2927780" cy="1980318"/>
          </a:xfrm>
          <a:prstGeom prst="rect">
            <a:avLst/>
          </a:prstGeom>
        </p:spPr>
      </p:pic>
    </p:spTree>
    <p:extLst>
      <p:ext uri="{BB962C8B-B14F-4D97-AF65-F5344CB8AC3E}">
        <p14:creationId xmlns:p14="http://schemas.microsoft.com/office/powerpoint/2010/main" val="94218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47056F-40E7-4C58-AB82-4214FBE13252}"/>
              </a:ext>
            </a:extLst>
          </p:cNvPr>
          <p:cNvSpPr>
            <a:spLocks noGrp="1"/>
          </p:cNvSpPr>
          <p:nvPr>
            <p:ph type="title"/>
          </p:nvPr>
        </p:nvSpPr>
        <p:spPr/>
        <p:txBody>
          <a:bodyPr/>
          <a:lstStyle/>
          <a:p>
            <a:r>
              <a:rPr lang="it-IT" dirty="0"/>
              <a:t>Sezione Location</a:t>
            </a:r>
          </a:p>
        </p:txBody>
      </p:sp>
      <p:sp>
        <p:nvSpPr>
          <p:cNvPr id="3" name="Segnaposto contenuto 2">
            <a:extLst>
              <a:ext uri="{FF2B5EF4-FFF2-40B4-BE49-F238E27FC236}">
                <a16:creationId xmlns:a16="http://schemas.microsoft.com/office/drawing/2014/main" id="{4A39A3C7-259C-452A-A004-4365D2A1729E}"/>
              </a:ext>
            </a:extLst>
          </p:cNvPr>
          <p:cNvSpPr>
            <a:spLocks noGrp="1"/>
          </p:cNvSpPr>
          <p:nvPr>
            <p:ph idx="1"/>
          </p:nvPr>
        </p:nvSpPr>
        <p:spPr>
          <a:xfrm>
            <a:off x="467019" y="1279752"/>
            <a:ext cx="7256144" cy="4234783"/>
          </a:xfrm>
        </p:spPr>
        <p:txBody>
          <a:bodyPr/>
          <a:lstStyle/>
          <a:p>
            <a:pPr marL="0" indent="0">
              <a:buNone/>
            </a:pPr>
            <a:r>
              <a:rPr lang="it-IT" dirty="0">
                <a:solidFill>
                  <a:schemeClr val="bg1"/>
                </a:solidFill>
              </a:rPr>
              <a:t>Nella sezione Location il sistema dà la possibilità agli utenti di accedere ai luoghi di interesse in base ai servizi di localizzazione del proprio smartphone. Questi luoghi sono ovviamente filtrabili in base alle categorie e ai bisogni del turista. Per ogni categoria ogni marker sarà differente.</a:t>
            </a:r>
            <a:br>
              <a:rPr lang="it-IT" dirty="0">
                <a:solidFill>
                  <a:schemeClr val="bg1"/>
                </a:solidFill>
              </a:rPr>
            </a:br>
            <a:r>
              <a:rPr lang="it-IT" dirty="0"/>
              <a:t/>
            </a:r>
            <a:br>
              <a:rPr lang="it-IT" dirty="0"/>
            </a:br>
            <a:endParaRPr lang="it-IT" dirty="0"/>
          </a:p>
        </p:txBody>
      </p:sp>
      <p:pic>
        <p:nvPicPr>
          <p:cNvPr id="5" name="Immagine 4">
            <a:extLst>
              <a:ext uri="{FF2B5EF4-FFF2-40B4-BE49-F238E27FC236}">
                <a16:creationId xmlns:a16="http://schemas.microsoft.com/office/drawing/2014/main" id="{EBC8216B-C3EC-4135-A7A5-4E9097DDF939}"/>
              </a:ext>
            </a:extLst>
          </p:cNvPr>
          <p:cNvPicPr>
            <a:picLocks noChangeAspect="1"/>
          </p:cNvPicPr>
          <p:nvPr/>
        </p:nvPicPr>
        <p:blipFill>
          <a:blip r:embed="rId2"/>
          <a:stretch>
            <a:fillRect/>
          </a:stretch>
        </p:blipFill>
        <p:spPr>
          <a:xfrm>
            <a:off x="7908325" y="182294"/>
            <a:ext cx="2949952" cy="6063792"/>
          </a:xfrm>
          <a:prstGeom prst="rect">
            <a:avLst/>
          </a:prstGeom>
        </p:spPr>
      </p:pic>
    </p:spTree>
    <p:extLst>
      <p:ext uri="{BB962C8B-B14F-4D97-AF65-F5344CB8AC3E}">
        <p14:creationId xmlns:p14="http://schemas.microsoft.com/office/powerpoint/2010/main" val="2567355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a:extLst>
              <a:ext uri="{FF2B5EF4-FFF2-40B4-BE49-F238E27FC236}">
                <a16:creationId xmlns:a16="http://schemas.microsoft.com/office/drawing/2014/main" id="{9B2698A4-7EA0-450B-A2C4-1833EC7647BD}"/>
              </a:ext>
            </a:extLst>
          </p:cNvPr>
          <p:cNvPicPr>
            <a:picLocks noGrp="1" noChangeAspect="1"/>
          </p:cNvPicPr>
          <p:nvPr>
            <p:ph idx="1"/>
          </p:nvPr>
        </p:nvPicPr>
        <p:blipFill>
          <a:blip r:embed="rId2"/>
          <a:stretch>
            <a:fillRect/>
          </a:stretch>
        </p:blipFill>
        <p:spPr>
          <a:xfrm>
            <a:off x="8436669" y="0"/>
            <a:ext cx="3240465" cy="6661962"/>
          </a:xfrm>
          <a:prstGeom prst="rect">
            <a:avLst/>
          </a:prstGeom>
        </p:spPr>
      </p:pic>
      <p:pic>
        <p:nvPicPr>
          <p:cNvPr id="6" name="Immagine 5">
            <a:extLst>
              <a:ext uri="{FF2B5EF4-FFF2-40B4-BE49-F238E27FC236}">
                <a16:creationId xmlns:a16="http://schemas.microsoft.com/office/drawing/2014/main" id="{48D37956-E43B-4BFE-AAB6-A657004D1230}"/>
              </a:ext>
            </a:extLst>
          </p:cNvPr>
          <p:cNvPicPr>
            <a:picLocks noChangeAspect="1"/>
          </p:cNvPicPr>
          <p:nvPr/>
        </p:nvPicPr>
        <p:blipFill>
          <a:blip r:embed="rId3"/>
          <a:stretch>
            <a:fillRect/>
          </a:stretch>
        </p:blipFill>
        <p:spPr>
          <a:xfrm>
            <a:off x="4260988" y="1864826"/>
            <a:ext cx="2250876" cy="4626801"/>
          </a:xfrm>
          <a:prstGeom prst="rect">
            <a:avLst/>
          </a:prstGeom>
        </p:spPr>
      </p:pic>
    </p:spTree>
    <p:extLst>
      <p:ext uri="{BB962C8B-B14F-4D97-AF65-F5344CB8AC3E}">
        <p14:creationId xmlns:p14="http://schemas.microsoft.com/office/powerpoint/2010/main" val="707569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FF46CD-CE56-4DD0-B467-9E7B9F4E8576}"/>
              </a:ext>
            </a:extLst>
          </p:cNvPr>
          <p:cNvSpPr>
            <a:spLocks noGrp="1"/>
          </p:cNvSpPr>
          <p:nvPr>
            <p:ph type="title"/>
          </p:nvPr>
        </p:nvSpPr>
        <p:spPr/>
        <p:txBody>
          <a:bodyPr/>
          <a:lstStyle/>
          <a:p>
            <a:r>
              <a:rPr lang="it-IT" dirty="0"/>
              <a:t>Il mio diario</a:t>
            </a:r>
          </a:p>
        </p:txBody>
      </p:sp>
      <p:sp>
        <p:nvSpPr>
          <p:cNvPr id="3" name="Segnaposto contenuto 2">
            <a:extLst>
              <a:ext uri="{FF2B5EF4-FFF2-40B4-BE49-F238E27FC236}">
                <a16:creationId xmlns:a16="http://schemas.microsoft.com/office/drawing/2014/main" id="{6EFFFD2C-75B0-4997-8A55-990172055469}"/>
              </a:ext>
            </a:extLst>
          </p:cNvPr>
          <p:cNvSpPr>
            <a:spLocks noGrp="1"/>
          </p:cNvSpPr>
          <p:nvPr>
            <p:ph idx="1"/>
          </p:nvPr>
        </p:nvSpPr>
        <p:spPr>
          <a:xfrm>
            <a:off x="326438" y="1417638"/>
            <a:ext cx="4381487" cy="4810167"/>
          </a:xfrm>
        </p:spPr>
        <p:txBody>
          <a:bodyPr/>
          <a:lstStyle/>
          <a:p>
            <a:pPr marL="0" indent="0">
              <a:buNone/>
            </a:pPr>
            <a:r>
              <a:rPr lang="it-IT" dirty="0">
                <a:solidFill>
                  <a:schemeClr val="bg1"/>
                </a:solidFill>
              </a:rPr>
              <a:t>L’utente può salvare foto di eventi particolari e custodirli nella sezione   ‘’i miei diari’’, arricchendoli di data e descrizione.</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Così facendo potrà accedere ad una sezione contente una collezione di foto ricordi che potranno essere cancellati o modificati</a:t>
            </a:r>
          </a:p>
        </p:txBody>
      </p:sp>
      <p:pic>
        <p:nvPicPr>
          <p:cNvPr id="8" name="Immagine 7">
            <a:extLst>
              <a:ext uri="{FF2B5EF4-FFF2-40B4-BE49-F238E27FC236}">
                <a16:creationId xmlns:a16="http://schemas.microsoft.com/office/drawing/2014/main" id="{423A84FF-8AA7-4168-8F7C-7C2B570CC4B4}"/>
              </a:ext>
            </a:extLst>
          </p:cNvPr>
          <p:cNvPicPr>
            <a:picLocks noChangeAspect="1"/>
          </p:cNvPicPr>
          <p:nvPr/>
        </p:nvPicPr>
        <p:blipFill>
          <a:blip r:embed="rId2"/>
          <a:stretch>
            <a:fillRect/>
          </a:stretch>
        </p:blipFill>
        <p:spPr>
          <a:xfrm>
            <a:off x="4874648" y="1128949"/>
            <a:ext cx="2620968" cy="5387546"/>
          </a:xfrm>
          <a:prstGeom prst="rect">
            <a:avLst/>
          </a:prstGeom>
        </p:spPr>
      </p:pic>
      <p:pic>
        <p:nvPicPr>
          <p:cNvPr id="10" name="Immagine 9">
            <a:extLst>
              <a:ext uri="{FF2B5EF4-FFF2-40B4-BE49-F238E27FC236}">
                <a16:creationId xmlns:a16="http://schemas.microsoft.com/office/drawing/2014/main" id="{4E24B114-2CD6-44FC-97B6-9950331179DC}"/>
              </a:ext>
            </a:extLst>
          </p:cNvPr>
          <p:cNvPicPr>
            <a:picLocks noChangeAspect="1"/>
          </p:cNvPicPr>
          <p:nvPr/>
        </p:nvPicPr>
        <p:blipFill>
          <a:blip r:embed="rId3"/>
          <a:stretch>
            <a:fillRect/>
          </a:stretch>
        </p:blipFill>
        <p:spPr>
          <a:xfrm>
            <a:off x="9023506" y="1278478"/>
            <a:ext cx="2620968" cy="5387545"/>
          </a:xfrm>
          <a:prstGeom prst="rect">
            <a:avLst/>
          </a:prstGeom>
        </p:spPr>
      </p:pic>
      <p:pic>
        <p:nvPicPr>
          <p:cNvPr id="12" name="Immagine 11">
            <a:extLst>
              <a:ext uri="{FF2B5EF4-FFF2-40B4-BE49-F238E27FC236}">
                <a16:creationId xmlns:a16="http://schemas.microsoft.com/office/drawing/2014/main" id="{5BFE2B24-7FE1-4F18-9D69-966872826692}"/>
              </a:ext>
            </a:extLst>
          </p:cNvPr>
          <p:cNvPicPr>
            <a:picLocks noChangeAspect="1"/>
          </p:cNvPicPr>
          <p:nvPr/>
        </p:nvPicPr>
        <p:blipFill rotWithShape="1">
          <a:blip r:embed="rId4"/>
          <a:srcRect t="21144"/>
          <a:stretch/>
        </p:blipFill>
        <p:spPr>
          <a:xfrm rot="3029682">
            <a:off x="8027678" y="106770"/>
            <a:ext cx="989226" cy="1560121"/>
          </a:xfrm>
          <a:prstGeom prst="rect">
            <a:avLst/>
          </a:prstGeom>
        </p:spPr>
      </p:pic>
    </p:spTree>
    <p:extLst>
      <p:ext uri="{BB962C8B-B14F-4D97-AF65-F5344CB8AC3E}">
        <p14:creationId xmlns:p14="http://schemas.microsoft.com/office/powerpoint/2010/main" val="3552051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935E2B-D51F-4237-AF41-C8D016E200A4}"/>
              </a:ext>
            </a:extLst>
          </p:cNvPr>
          <p:cNvSpPr>
            <a:spLocks noGrp="1"/>
          </p:cNvSpPr>
          <p:nvPr>
            <p:ph type="title"/>
          </p:nvPr>
        </p:nvSpPr>
        <p:spPr>
          <a:xfrm>
            <a:off x="810000" y="447188"/>
            <a:ext cx="10571998" cy="970450"/>
          </a:xfrm>
        </p:spPr>
        <p:txBody>
          <a:bodyPr/>
          <a:lstStyle/>
          <a:p>
            <a:r>
              <a:rPr lang="it-IT"/>
              <a:t>Coupon</a:t>
            </a:r>
            <a:endParaRPr lang="it-IT" dirty="0"/>
          </a:p>
        </p:txBody>
      </p:sp>
      <p:sp>
        <p:nvSpPr>
          <p:cNvPr id="3" name="Segnaposto contenuto 2">
            <a:extLst>
              <a:ext uri="{FF2B5EF4-FFF2-40B4-BE49-F238E27FC236}">
                <a16:creationId xmlns:a16="http://schemas.microsoft.com/office/drawing/2014/main" id="{16B5051B-878D-4585-B873-94C1A9B9B98C}"/>
              </a:ext>
            </a:extLst>
          </p:cNvPr>
          <p:cNvSpPr>
            <a:spLocks noGrp="1"/>
          </p:cNvSpPr>
          <p:nvPr>
            <p:ph idx="1"/>
          </p:nvPr>
        </p:nvSpPr>
        <p:spPr>
          <a:xfrm>
            <a:off x="152245" y="1715660"/>
            <a:ext cx="5713983" cy="4314198"/>
          </a:xfrm>
        </p:spPr>
        <p:txBody>
          <a:bodyPr>
            <a:normAutofit/>
          </a:bodyPr>
          <a:lstStyle/>
          <a:p>
            <a:pPr marL="0" indent="0">
              <a:buNone/>
            </a:pPr>
            <a:r>
              <a:rPr lang="it-IT" dirty="0">
                <a:solidFill>
                  <a:schemeClr val="bg1"/>
                </a:solidFill>
              </a:rPr>
              <a:t>L’utente può accedere ad una lista di codici promozionali utilizzabili, attraverso la sezione ‘My coupon’’. Qui sono presenti i coupon relativi ai vari punti di interesse (attrazione, di ristoro etc..).</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Accedendo al dettaglio del coupon, si nota la percentuale di sconto presente e  la data di validità. Inoltre è possibile salvare tra i preferiti il singolo coupon cliccando sulla stellina presente nella toolbar in alto. In aggiunta, si può accedere alla sezione i miei coupon contenente tutti i codici promo salvati tra i preferiti.</a:t>
            </a:r>
          </a:p>
        </p:txBody>
      </p:sp>
      <p:pic>
        <p:nvPicPr>
          <p:cNvPr id="8" name="Immagine 7">
            <a:extLst>
              <a:ext uri="{FF2B5EF4-FFF2-40B4-BE49-F238E27FC236}">
                <a16:creationId xmlns:a16="http://schemas.microsoft.com/office/drawing/2014/main" id="{0DAF10CB-3366-48D2-9EEF-565B62B263F5}"/>
              </a:ext>
            </a:extLst>
          </p:cNvPr>
          <p:cNvPicPr>
            <a:picLocks noChangeAspect="1"/>
          </p:cNvPicPr>
          <p:nvPr/>
        </p:nvPicPr>
        <p:blipFill>
          <a:blip r:embed="rId2"/>
          <a:stretch>
            <a:fillRect/>
          </a:stretch>
        </p:blipFill>
        <p:spPr>
          <a:xfrm>
            <a:off x="6095999" y="828142"/>
            <a:ext cx="2636486" cy="5419442"/>
          </a:xfrm>
          <a:prstGeom prst="rect">
            <a:avLst/>
          </a:prstGeom>
        </p:spPr>
      </p:pic>
      <p:pic>
        <p:nvPicPr>
          <p:cNvPr id="11" name="Immagine 10">
            <a:extLst>
              <a:ext uri="{FF2B5EF4-FFF2-40B4-BE49-F238E27FC236}">
                <a16:creationId xmlns:a16="http://schemas.microsoft.com/office/drawing/2014/main" id="{82DCC334-272F-4D7D-AB56-6CC1EF714A91}"/>
              </a:ext>
            </a:extLst>
          </p:cNvPr>
          <p:cNvPicPr>
            <a:picLocks noChangeAspect="1"/>
          </p:cNvPicPr>
          <p:nvPr/>
        </p:nvPicPr>
        <p:blipFill>
          <a:blip r:embed="rId3"/>
          <a:stretch>
            <a:fillRect/>
          </a:stretch>
        </p:blipFill>
        <p:spPr>
          <a:xfrm>
            <a:off x="9173498" y="755764"/>
            <a:ext cx="2866257" cy="5655048"/>
          </a:xfrm>
          <a:prstGeom prst="rect">
            <a:avLst/>
          </a:prstGeom>
        </p:spPr>
      </p:pic>
    </p:spTree>
    <p:extLst>
      <p:ext uri="{BB962C8B-B14F-4D97-AF65-F5344CB8AC3E}">
        <p14:creationId xmlns:p14="http://schemas.microsoft.com/office/powerpoint/2010/main" val="770700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141837-3686-4EC6-BBFA-ED01B119D800}"/>
              </a:ext>
            </a:extLst>
          </p:cNvPr>
          <p:cNvSpPr>
            <a:spLocks noGrp="1"/>
          </p:cNvSpPr>
          <p:nvPr>
            <p:ph type="title"/>
          </p:nvPr>
        </p:nvSpPr>
        <p:spPr/>
        <p:txBody>
          <a:bodyPr/>
          <a:lstStyle/>
          <a:p>
            <a:r>
              <a:rPr lang="it-IT" dirty="0"/>
              <a:t>Utilizzo coupon</a:t>
            </a:r>
          </a:p>
        </p:txBody>
      </p:sp>
      <p:sp>
        <p:nvSpPr>
          <p:cNvPr id="3" name="Segnaposto contenuto 2">
            <a:extLst>
              <a:ext uri="{FF2B5EF4-FFF2-40B4-BE49-F238E27FC236}">
                <a16:creationId xmlns:a16="http://schemas.microsoft.com/office/drawing/2014/main" id="{0AD667A6-BBDC-438B-87EA-07896506B95F}"/>
              </a:ext>
            </a:extLst>
          </p:cNvPr>
          <p:cNvSpPr>
            <a:spLocks noGrp="1"/>
          </p:cNvSpPr>
          <p:nvPr>
            <p:ph idx="1"/>
          </p:nvPr>
        </p:nvSpPr>
        <p:spPr>
          <a:xfrm>
            <a:off x="312958" y="2197573"/>
            <a:ext cx="3654434" cy="3636511"/>
          </a:xfrm>
        </p:spPr>
        <p:txBody>
          <a:bodyPr>
            <a:normAutofit lnSpcReduction="10000"/>
          </a:bodyPr>
          <a:lstStyle/>
          <a:p>
            <a:pPr marL="0" indent="0">
              <a:buNone/>
            </a:pPr>
            <a:r>
              <a:rPr lang="it-IT" dirty="0">
                <a:solidFill>
                  <a:schemeClr val="bg1"/>
                </a:solidFill>
              </a:rPr>
              <a:t>Per utilizzare il coupon si prevede una sezione operatore dove chi lo gestisce dovrà connettersi tramite Bluetooth all’cliente. Una volta effettuato il collegamento, il sistema chiederà una conferma di utilizzo e con risposta affermativa , si visualizzerà un messaggio di completamento dell’operazione. In quel caso il coupon utilizzato non sarà più disponibile.</a:t>
            </a:r>
          </a:p>
        </p:txBody>
      </p:sp>
      <p:pic>
        <p:nvPicPr>
          <p:cNvPr id="9" name="Immagine 8">
            <a:extLst>
              <a:ext uri="{FF2B5EF4-FFF2-40B4-BE49-F238E27FC236}">
                <a16:creationId xmlns:a16="http://schemas.microsoft.com/office/drawing/2014/main" id="{287F5F55-9A41-40CD-8439-0E93AB802CB3}"/>
              </a:ext>
            </a:extLst>
          </p:cNvPr>
          <p:cNvPicPr>
            <a:picLocks noChangeAspect="1"/>
          </p:cNvPicPr>
          <p:nvPr/>
        </p:nvPicPr>
        <p:blipFill>
          <a:blip r:embed="rId2"/>
          <a:stretch>
            <a:fillRect/>
          </a:stretch>
        </p:blipFill>
        <p:spPr>
          <a:xfrm>
            <a:off x="8907658" y="302967"/>
            <a:ext cx="2971384" cy="6107845"/>
          </a:xfrm>
          <a:prstGeom prst="rect">
            <a:avLst/>
          </a:prstGeom>
        </p:spPr>
      </p:pic>
      <p:pic>
        <p:nvPicPr>
          <p:cNvPr id="11" name="Immagine 10">
            <a:extLst>
              <a:ext uri="{FF2B5EF4-FFF2-40B4-BE49-F238E27FC236}">
                <a16:creationId xmlns:a16="http://schemas.microsoft.com/office/drawing/2014/main" id="{32F03C0A-C201-4A61-8A09-D1EA9E9D2436}"/>
              </a:ext>
            </a:extLst>
          </p:cNvPr>
          <p:cNvPicPr>
            <a:picLocks noChangeAspect="1"/>
          </p:cNvPicPr>
          <p:nvPr/>
        </p:nvPicPr>
        <p:blipFill>
          <a:blip r:embed="rId3"/>
          <a:stretch>
            <a:fillRect/>
          </a:stretch>
        </p:blipFill>
        <p:spPr>
          <a:xfrm>
            <a:off x="4951833" y="193874"/>
            <a:ext cx="2971384" cy="6107845"/>
          </a:xfrm>
          <a:prstGeom prst="rect">
            <a:avLst/>
          </a:prstGeom>
        </p:spPr>
      </p:pic>
    </p:spTree>
    <p:extLst>
      <p:ext uri="{BB962C8B-B14F-4D97-AF65-F5344CB8AC3E}">
        <p14:creationId xmlns:p14="http://schemas.microsoft.com/office/powerpoint/2010/main" val="1068501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721618-AAEF-482C-9037-70DA1EB94A88}"/>
              </a:ext>
            </a:extLst>
          </p:cNvPr>
          <p:cNvSpPr>
            <a:spLocks noGrp="1"/>
          </p:cNvSpPr>
          <p:nvPr>
            <p:ph type="title"/>
          </p:nvPr>
        </p:nvSpPr>
        <p:spPr>
          <a:xfrm>
            <a:off x="835180" y="447188"/>
            <a:ext cx="11356820" cy="970450"/>
          </a:xfrm>
        </p:spPr>
        <p:txBody>
          <a:bodyPr/>
          <a:lstStyle/>
          <a:p>
            <a:r>
              <a:rPr lang="it-IT" dirty="0"/>
              <a:t>                             												sezione operatore						sezione cliente</a:t>
            </a:r>
          </a:p>
        </p:txBody>
      </p:sp>
      <p:pic>
        <p:nvPicPr>
          <p:cNvPr id="6" name="Segnaposto contenuto 5">
            <a:extLst>
              <a:ext uri="{FF2B5EF4-FFF2-40B4-BE49-F238E27FC236}">
                <a16:creationId xmlns:a16="http://schemas.microsoft.com/office/drawing/2014/main" id="{E43EB2B3-F818-44BC-AE95-0CCA8AC9AE69}"/>
              </a:ext>
            </a:extLst>
          </p:cNvPr>
          <p:cNvPicPr>
            <a:picLocks noGrp="1" noChangeAspect="1"/>
          </p:cNvPicPr>
          <p:nvPr>
            <p:ph idx="1"/>
          </p:nvPr>
        </p:nvPicPr>
        <p:blipFill>
          <a:blip r:embed="rId2"/>
          <a:stretch>
            <a:fillRect/>
          </a:stretch>
        </p:blipFill>
        <p:spPr>
          <a:xfrm>
            <a:off x="8819331" y="1569308"/>
            <a:ext cx="2537489" cy="5057591"/>
          </a:xfrm>
          <a:prstGeom prst="rect">
            <a:avLst/>
          </a:prstGeom>
        </p:spPr>
      </p:pic>
      <p:pic>
        <p:nvPicPr>
          <p:cNvPr id="7" name="Immagine 6">
            <a:extLst>
              <a:ext uri="{FF2B5EF4-FFF2-40B4-BE49-F238E27FC236}">
                <a16:creationId xmlns:a16="http://schemas.microsoft.com/office/drawing/2014/main" id="{F1C9F83C-45A3-41D9-A20B-D830569C581E}"/>
              </a:ext>
            </a:extLst>
          </p:cNvPr>
          <p:cNvPicPr>
            <a:picLocks noChangeAspect="1"/>
          </p:cNvPicPr>
          <p:nvPr/>
        </p:nvPicPr>
        <p:blipFill>
          <a:blip r:embed="rId3"/>
          <a:stretch>
            <a:fillRect/>
          </a:stretch>
        </p:blipFill>
        <p:spPr>
          <a:xfrm>
            <a:off x="1749580" y="1569308"/>
            <a:ext cx="2773229" cy="5033034"/>
          </a:xfrm>
          <a:prstGeom prst="rect">
            <a:avLst/>
          </a:prstGeom>
        </p:spPr>
      </p:pic>
    </p:spTree>
    <p:extLst>
      <p:ext uri="{BB962C8B-B14F-4D97-AF65-F5344CB8AC3E}">
        <p14:creationId xmlns:p14="http://schemas.microsoft.com/office/powerpoint/2010/main" val="200979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5543CF-C8D7-464E-9A60-3A9EF5F8DF89}"/>
              </a:ext>
            </a:extLst>
          </p:cNvPr>
          <p:cNvSpPr>
            <a:spLocks noGrp="1"/>
          </p:cNvSpPr>
          <p:nvPr>
            <p:ph type="title"/>
          </p:nvPr>
        </p:nvSpPr>
        <p:spPr/>
        <p:txBody>
          <a:bodyPr/>
          <a:lstStyle/>
          <a:p>
            <a:r>
              <a:rPr lang="it-IT" dirty="0"/>
              <a:t>Accesso InfoPoint</a:t>
            </a:r>
          </a:p>
        </p:txBody>
      </p:sp>
      <p:sp>
        <p:nvSpPr>
          <p:cNvPr id="3" name="Segnaposto contenuto 2">
            <a:extLst>
              <a:ext uri="{FF2B5EF4-FFF2-40B4-BE49-F238E27FC236}">
                <a16:creationId xmlns:a16="http://schemas.microsoft.com/office/drawing/2014/main" id="{D1104D54-7E8C-4FAD-8F65-165A26B1A796}"/>
              </a:ext>
            </a:extLst>
          </p:cNvPr>
          <p:cNvSpPr>
            <a:spLocks noGrp="1"/>
          </p:cNvSpPr>
          <p:nvPr>
            <p:ph idx="1"/>
          </p:nvPr>
        </p:nvSpPr>
        <p:spPr>
          <a:xfrm>
            <a:off x="810000" y="1819962"/>
            <a:ext cx="6125785" cy="4343695"/>
          </a:xfrm>
        </p:spPr>
        <p:txBody>
          <a:bodyPr/>
          <a:lstStyle/>
          <a:p>
            <a:pPr marL="0" indent="0">
              <a:buNone/>
            </a:pPr>
            <a:r>
              <a:rPr lang="it-IT" dirty="0">
                <a:solidFill>
                  <a:schemeClr val="bg1"/>
                </a:solidFill>
              </a:rPr>
              <a:t>Accedendo come InfoPoint, ci si addentra nella parte privata dell’applicazione. Da qui è possibile gestire le informazioni di base degli utenti, delle attrazioni, dei coupon e delle categorie.</a:t>
            </a:r>
          </a:p>
        </p:txBody>
      </p:sp>
      <p:pic>
        <p:nvPicPr>
          <p:cNvPr id="6" name="Immagine 5">
            <a:extLst>
              <a:ext uri="{FF2B5EF4-FFF2-40B4-BE49-F238E27FC236}">
                <a16:creationId xmlns:a16="http://schemas.microsoft.com/office/drawing/2014/main" id="{47C8C6A3-F2BB-4212-85B4-CB1AE3569348}"/>
              </a:ext>
            </a:extLst>
          </p:cNvPr>
          <p:cNvPicPr>
            <a:picLocks noChangeAspect="1"/>
          </p:cNvPicPr>
          <p:nvPr/>
        </p:nvPicPr>
        <p:blipFill>
          <a:blip r:embed="rId2"/>
          <a:stretch>
            <a:fillRect/>
          </a:stretch>
        </p:blipFill>
        <p:spPr>
          <a:xfrm>
            <a:off x="8196648" y="447188"/>
            <a:ext cx="2976710" cy="6118794"/>
          </a:xfrm>
          <a:prstGeom prst="rect">
            <a:avLst/>
          </a:prstGeom>
        </p:spPr>
      </p:pic>
    </p:spTree>
    <p:extLst>
      <p:ext uri="{BB962C8B-B14F-4D97-AF65-F5344CB8AC3E}">
        <p14:creationId xmlns:p14="http://schemas.microsoft.com/office/powerpoint/2010/main" val="173846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7180D2-DC80-4828-9AB4-8FEFD3671095}"/>
              </a:ext>
            </a:extLst>
          </p:cNvPr>
          <p:cNvSpPr>
            <a:spLocks noGrp="1"/>
          </p:cNvSpPr>
          <p:nvPr>
            <p:ph type="title"/>
          </p:nvPr>
        </p:nvSpPr>
        <p:spPr/>
        <p:txBody>
          <a:bodyPr/>
          <a:lstStyle/>
          <a:p>
            <a:r>
              <a:rPr lang="it-IT" dirty="0"/>
              <a:t>Gestione Utenti</a:t>
            </a:r>
          </a:p>
        </p:txBody>
      </p:sp>
      <p:sp>
        <p:nvSpPr>
          <p:cNvPr id="3" name="Segnaposto contenuto 2">
            <a:extLst>
              <a:ext uri="{FF2B5EF4-FFF2-40B4-BE49-F238E27FC236}">
                <a16:creationId xmlns:a16="http://schemas.microsoft.com/office/drawing/2014/main" id="{E65F14E9-B989-4464-95CE-7D6E19D524BA}"/>
              </a:ext>
            </a:extLst>
          </p:cNvPr>
          <p:cNvSpPr>
            <a:spLocks noGrp="1"/>
          </p:cNvSpPr>
          <p:nvPr>
            <p:ph idx="1"/>
          </p:nvPr>
        </p:nvSpPr>
        <p:spPr>
          <a:xfrm>
            <a:off x="410939" y="1789801"/>
            <a:ext cx="5137245" cy="4188525"/>
          </a:xfrm>
        </p:spPr>
        <p:txBody>
          <a:bodyPr/>
          <a:lstStyle/>
          <a:p>
            <a:pPr marL="0" indent="0">
              <a:buNone/>
            </a:pPr>
            <a:r>
              <a:rPr lang="it-IT" dirty="0">
                <a:solidFill>
                  <a:schemeClr val="bg1"/>
                </a:solidFill>
              </a:rPr>
              <a:t>E’ possibile accedere alla lista degli utenti registrati all’applicazione, filtrarli per tipo (amministratore, visitatore etc..) o crearne uno nuovo.</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Inoltre accedendo al dettaglio dell’utente è possibile modificarne i campi o eliminarlo.</a:t>
            </a:r>
          </a:p>
        </p:txBody>
      </p:sp>
      <p:pic>
        <p:nvPicPr>
          <p:cNvPr id="9" name="Immagine 8">
            <a:extLst>
              <a:ext uri="{FF2B5EF4-FFF2-40B4-BE49-F238E27FC236}">
                <a16:creationId xmlns:a16="http://schemas.microsoft.com/office/drawing/2014/main" id="{BCB55A1D-BFBC-49A4-ADCA-EF0ADF7CCD46}"/>
              </a:ext>
            </a:extLst>
          </p:cNvPr>
          <p:cNvPicPr>
            <a:picLocks noChangeAspect="1"/>
          </p:cNvPicPr>
          <p:nvPr/>
        </p:nvPicPr>
        <p:blipFill>
          <a:blip r:embed="rId2"/>
          <a:stretch>
            <a:fillRect/>
          </a:stretch>
        </p:blipFill>
        <p:spPr>
          <a:xfrm>
            <a:off x="6477772" y="1248350"/>
            <a:ext cx="2378181" cy="4888484"/>
          </a:xfrm>
          <a:prstGeom prst="rect">
            <a:avLst/>
          </a:prstGeom>
        </p:spPr>
      </p:pic>
      <p:pic>
        <p:nvPicPr>
          <p:cNvPr id="11" name="Immagine 10">
            <a:extLst>
              <a:ext uri="{FF2B5EF4-FFF2-40B4-BE49-F238E27FC236}">
                <a16:creationId xmlns:a16="http://schemas.microsoft.com/office/drawing/2014/main" id="{1CF19271-AED3-4EBD-AA88-7EA4DDD7FFF3}"/>
              </a:ext>
            </a:extLst>
          </p:cNvPr>
          <p:cNvPicPr>
            <a:picLocks noChangeAspect="1"/>
          </p:cNvPicPr>
          <p:nvPr/>
        </p:nvPicPr>
        <p:blipFill>
          <a:blip r:embed="rId3"/>
          <a:stretch>
            <a:fillRect/>
          </a:stretch>
        </p:blipFill>
        <p:spPr>
          <a:xfrm>
            <a:off x="9479992" y="1248350"/>
            <a:ext cx="2301069" cy="4729976"/>
          </a:xfrm>
          <a:prstGeom prst="rect">
            <a:avLst/>
          </a:prstGeom>
        </p:spPr>
      </p:pic>
    </p:spTree>
    <p:extLst>
      <p:ext uri="{BB962C8B-B14F-4D97-AF65-F5344CB8AC3E}">
        <p14:creationId xmlns:p14="http://schemas.microsoft.com/office/powerpoint/2010/main" val="3579554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7180D2-DC80-4828-9AB4-8FEFD3671095}"/>
              </a:ext>
            </a:extLst>
          </p:cNvPr>
          <p:cNvSpPr>
            <a:spLocks noGrp="1"/>
          </p:cNvSpPr>
          <p:nvPr>
            <p:ph type="title"/>
          </p:nvPr>
        </p:nvSpPr>
        <p:spPr/>
        <p:txBody>
          <a:bodyPr/>
          <a:lstStyle/>
          <a:p>
            <a:r>
              <a:rPr lang="it-IT" dirty="0" smtClean="0"/>
              <a:t>Categorie e Tag di Attrazioni </a:t>
            </a:r>
            <a:r>
              <a:rPr lang="it-IT" dirty="0"/>
              <a:t>&amp; Coupon</a:t>
            </a:r>
          </a:p>
        </p:txBody>
      </p:sp>
      <p:sp>
        <p:nvSpPr>
          <p:cNvPr id="3" name="Segnaposto contenuto 2">
            <a:extLst>
              <a:ext uri="{FF2B5EF4-FFF2-40B4-BE49-F238E27FC236}">
                <a16:creationId xmlns:a16="http://schemas.microsoft.com/office/drawing/2014/main" id="{E65F14E9-B989-4464-95CE-7D6E19D524BA}"/>
              </a:ext>
            </a:extLst>
          </p:cNvPr>
          <p:cNvSpPr>
            <a:spLocks noGrp="1"/>
          </p:cNvSpPr>
          <p:nvPr>
            <p:ph idx="1"/>
          </p:nvPr>
        </p:nvSpPr>
        <p:spPr>
          <a:xfrm>
            <a:off x="695144" y="2582562"/>
            <a:ext cx="10563286" cy="3632887"/>
          </a:xfrm>
        </p:spPr>
        <p:txBody>
          <a:bodyPr>
            <a:normAutofit/>
          </a:bodyPr>
          <a:lstStyle/>
          <a:p>
            <a:pPr marL="0" indent="0">
              <a:buNone/>
            </a:pPr>
            <a:r>
              <a:rPr lang="it-IT" dirty="0">
                <a:solidFill>
                  <a:schemeClr val="bg1"/>
                </a:solidFill>
              </a:rPr>
              <a:t>In </a:t>
            </a:r>
            <a:r>
              <a:rPr lang="it-IT" dirty="0" smtClean="0">
                <a:solidFill>
                  <a:schemeClr val="bg1"/>
                </a:solidFill>
              </a:rPr>
              <a:t>queste sezioni </a:t>
            </a:r>
            <a:r>
              <a:rPr lang="it-IT" dirty="0">
                <a:solidFill>
                  <a:schemeClr val="bg1"/>
                </a:solidFill>
              </a:rPr>
              <a:t>è possibile visualizzare l’elenco </a:t>
            </a:r>
            <a:r>
              <a:rPr lang="it-IT" dirty="0" smtClean="0">
                <a:solidFill>
                  <a:schemeClr val="bg1"/>
                </a:solidFill>
              </a:rPr>
              <a:t>delle categorie e i </a:t>
            </a:r>
            <a:r>
              <a:rPr lang="it-IT" dirty="0" err="1" smtClean="0">
                <a:solidFill>
                  <a:schemeClr val="bg1"/>
                </a:solidFill>
              </a:rPr>
              <a:t>tag</a:t>
            </a:r>
            <a:r>
              <a:rPr lang="it-IT" dirty="0" smtClean="0">
                <a:solidFill>
                  <a:schemeClr val="bg1"/>
                </a:solidFill>
              </a:rPr>
              <a:t> delle attrazioni e le categorie dei coupon. </a:t>
            </a:r>
            <a:r>
              <a:rPr lang="it-IT" dirty="0">
                <a:solidFill>
                  <a:schemeClr val="bg1"/>
                </a:solidFill>
              </a:rPr>
              <a:t>Accedendo al </a:t>
            </a:r>
            <a:r>
              <a:rPr lang="it-IT" dirty="0" smtClean="0">
                <a:solidFill>
                  <a:schemeClr val="bg1"/>
                </a:solidFill>
              </a:rPr>
              <a:t>dettaglio di ciascuno </a:t>
            </a:r>
            <a:r>
              <a:rPr lang="it-IT" dirty="0">
                <a:solidFill>
                  <a:schemeClr val="bg1"/>
                </a:solidFill>
              </a:rPr>
              <a:t>è possibile </a:t>
            </a:r>
            <a:r>
              <a:rPr lang="it-IT" dirty="0" smtClean="0">
                <a:solidFill>
                  <a:schemeClr val="bg1"/>
                </a:solidFill>
              </a:rPr>
              <a:t>modificarli </a:t>
            </a:r>
            <a:r>
              <a:rPr lang="it-IT" dirty="0">
                <a:solidFill>
                  <a:schemeClr val="bg1"/>
                </a:solidFill>
              </a:rPr>
              <a:t>o </a:t>
            </a:r>
            <a:r>
              <a:rPr lang="it-IT" dirty="0" smtClean="0">
                <a:solidFill>
                  <a:schemeClr val="bg1"/>
                </a:solidFill>
              </a:rPr>
              <a:t>eliminarli</a:t>
            </a:r>
            <a:endParaRPr lang="it-IT" dirty="0">
              <a:solidFill>
                <a:schemeClr val="bg1"/>
              </a:solidFill>
            </a:endParaRPr>
          </a:p>
          <a:p>
            <a:pPr marL="0" indent="0">
              <a:buNone/>
            </a:pPr>
            <a:r>
              <a:rPr lang="it-IT" dirty="0">
                <a:solidFill>
                  <a:schemeClr val="bg1"/>
                </a:solidFill>
              </a:rPr>
              <a:t>L’inserimento </a:t>
            </a:r>
            <a:r>
              <a:rPr lang="it-IT" dirty="0" smtClean="0">
                <a:solidFill>
                  <a:schemeClr val="bg1"/>
                </a:solidFill>
              </a:rPr>
              <a:t>degli stessi è </a:t>
            </a:r>
            <a:r>
              <a:rPr lang="it-IT" dirty="0">
                <a:solidFill>
                  <a:schemeClr val="bg1"/>
                </a:solidFill>
              </a:rPr>
              <a:t>molto simile </a:t>
            </a:r>
            <a:r>
              <a:rPr lang="it-IT" dirty="0" smtClean="0">
                <a:solidFill>
                  <a:schemeClr val="bg1"/>
                </a:solidFill>
              </a:rPr>
              <a:t>al</a:t>
            </a:r>
            <a:r>
              <a:rPr lang="it-IT" dirty="0" smtClean="0">
                <a:solidFill>
                  <a:schemeClr val="bg1"/>
                </a:solidFill>
              </a:rPr>
              <a:t>l’elenco </a:t>
            </a:r>
            <a:r>
              <a:rPr lang="it-IT" dirty="0">
                <a:solidFill>
                  <a:schemeClr val="bg1"/>
                </a:solidFill>
              </a:rPr>
              <a:t>delle </a:t>
            </a:r>
            <a:r>
              <a:rPr lang="it-IT" dirty="0" smtClean="0">
                <a:solidFill>
                  <a:schemeClr val="bg1"/>
                </a:solidFill>
              </a:rPr>
              <a:t>attrazioni. Questo </a:t>
            </a:r>
            <a:r>
              <a:rPr lang="it-IT" dirty="0">
                <a:solidFill>
                  <a:schemeClr val="bg1"/>
                </a:solidFill>
              </a:rPr>
              <a:t>fa si che l’admin non si trovi in difficoltà nel momento in cui si trova a dover gestire diversi campi.</a:t>
            </a:r>
          </a:p>
          <a:p>
            <a:pPr marL="0" indent="0">
              <a:buNone/>
            </a:pPr>
            <a:endParaRPr lang="it-IT" dirty="0">
              <a:solidFill>
                <a:schemeClr val="bg1"/>
              </a:solidFill>
            </a:endParaRPr>
          </a:p>
          <a:p>
            <a:pPr marL="0" indent="0">
              <a:buNone/>
            </a:pPr>
            <a:endParaRPr lang="it-IT" dirty="0">
              <a:solidFill>
                <a:schemeClr val="bg1"/>
              </a:solidFill>
            </a:endParaRPr>
          </a:p>
          <a:p>
            <a:pPr marL="0" indent="0">
              <a:buNone/>
            </a:pPr>
            <a:endParaRPr lang="it-IT" dirty="0">
              <a:solidFill>
                <a:schemeClr val="bg1"/>
              </a:solidFill>
            </a:endParaRPr>
          </a:p>
          <a:p>
            <a:pPr marL="0" indent="0">
              <a:buNone/>
            </a:pPr>
            <a:endParaRPr lang="it-IT" dirty="0">
              <a:solidFill>
                <a:schemeClr val="bg1"/>
              </a:solidFill>
            </a:endParaRPr>
          </a:p>
        </p:txBody>
      </p:sp>
    </p:spTree>
    <p:extLst>
      <p:ext uri="{BB962C8B-B14F-4D97-AF65-F5344CB8AC3E}">
        <p14:creationId xmlns:p14="http://schemas.microsoft.com/office/powerpoint/2010/main" val="416085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76CAB0-210A-48E2-898F-90C8A4D5FC61}"/>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89BF1126-BCE9-4ED1-89A1-0350DD8B6F93}"/>
              </a:ext>
            </a:extLst>
          </p:cNvPr>
          <p:cNvSpPr>
            <a:spLocks noGrp="1"/>
          </p:cNvSpPr>
          <p:nvPr>
            <p:ph idx="1"/>
          </p:nvPr>
        </p:nvSpPr>
        <p:spPr/>
        <p:txBody>
          <a:bodyPr/>
          <a:lstStyle/>
          <a:p>
            <a:pPr marL="0" indent="0">
              <a:buNone/>
            </a:pPr>
            <a:r>
              <a:rPr lang="it-IT" dirty="0">
                <a:solidFill>
                  <a:schemeClr val="bg1"/>
                </a:solidFill>
              </a:rPr>
              <a:t>Il caso di studio che ci siamo proposti di realizzare è lo sviluppo di un’applicazione che incentivi la promozione turistica in una determinata città, che sia di supporto per chiunque la utilizzi fornendoli informazioni sui principali siti di interesse culturale, storico e/o artistico e sulle attività di ristoro.</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SCENARIO ATTUALE</a:t>
            </a:r>
            <a:br>
              <a:rPr lang="it-IT" dirty="0">
                <a:solidFill>
                  <a:schemeClr val="bg1"/>
                </a:solidFill>
              </a:rPr>
            </a:br>
            <a:r>
              <a:rPr lang="it-IT" dirty="0">
                <a:solidFill>
                  <a:schemeClr val="bg1"/>
                </a:solidFill>
              </a:rPr>
              <a:t>Analizzando il contesto attuale, non c’è nessuna applicazione o sistema software in grado di fornire supporto ai turisti che sono interessati a </a:t>
            </a:r>
            <a:r>
              <a:rPr lang="it-IT" dirty="0" smtClean="0">
                <a:solidFill>
                  <a:schemeClr val="bg1"/>
                </a:solidFill>
              </a:rPr>
              <a:t>conoscere posti </a:t>
            </a:r>
            <a:r>
              <a:rPr lang="it-IT" dirty="0">
                <a:solidFill>
                  <a:schemeClr val="bg1"/>
                </a:solidFill>
              </a:rPr>
              <a:t>dove poter mangiare, dormire o </a:t>
            </a:r>
            <a:r>
              <a:rPr lang="it-IT" dirty="0" smtClean="0">
                <a:solidFill>
                  <a:schemeClr val="bg1"/>
                </a:solidFill>
              </a:rPr>
              <a:t>conoscere i </a:t>
            </a:r>
            <a:r>
              <a:rPr lang="it-IT" dirty="0">
                <a:solidFill>
                  <a:schemeClr val="bg1"/>
                </a:solidFill>
              </a:rPr>
              <a:t>principali punti di interesse di una determinata città. Essi sono costretti a chiedere informazioni agli InfoPoint (una volta sul posto), o a consultare siti internet dove purtroppo, il più delle volte,  non </a:t>
            </a:r>
            <a:r>
              <a:rPr lang="it-IT" dirty="0" smtClean="0">
                <a:solidFill>
                  <a:schemeClr val="bg1"/>
                </a:solidFill>
              </a:rPr>
              <a:t>sono riportate le informazioni </a:t>
            </a:r>
            <a:r>
              <a:rPr lang="it-IT" dirty="0">
                <a:solidFill>
                  <a:schemeClr val="bg1"/>
                </a:solidFill>
              </a:rPr>
              <a:t>più </a:t>
            </a:r>
            <a:r>
              <a:rPr lang="it-IT" dirty="0" smtClean="0">
                <a:solidFill>
                  <a:schemeClr val="bg1"/>
                </a:solidFill>
              </a:rPr>
              <a:t>aggiornate.</a:t>
            </a:r>
            <a:endParaRPr lang="it-IT" dirty="0">
              <a:solidFill>
                <a:schemeClr val="bg1"/>
              </a:solidFill>
            </a:endParaRPr>
          </a:p>
        </p:txBody>
      </p:sp>
    </p:spTree>
    <p:extLst>
      <p:ext uri="{BB962C8B-B14F-4D97-AF65-F5344CB8AC3E}">
        <p14:creationId xmlns:p14="http://schemas.microsoft.com/office/powerpoint/2010/main" val="3692973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00C04EDE-8227-4C66-A923-331BE60A1A55}"/>
              </a:ext>
            </a:extLst>
          </p:cNvPr>
          <p:cNvPicPr>
            <a:picLocks noChangeAspect="1"/>
          </p:cNvPicPr>
          <p:nvPr/>
        </p:nvPicPr>
        <p:blipFill>
          <a:blip r:embed="rId2"/>
          <a:stretch>
            <a:fillRect/>
          </a:stretch>
        </p:blipFill>
        <p:spPr>
          <a:xfrm>
            <a:off x="8931404" y="0"/>
            <a:ext cx="2535606" cy="5212080"/>
          </a:xfrm>
          <a:prstGeom prst="rect">
            <a:avLst/>
          </a:prstGeom>
        </p:spPr>
      </p:pic>
      <p:pic>
        <p:nvPicPr>
          <p:cNvPr id="12" name="Immagine 11">
            <a:extLst>
              <a:ext uri="{FF2B5EF4-FFF2-40B4-BE49-F238E27FC236}">
                <a16:creationId xmlns:a16="http://schemas.microsoft.com/office/drawing/2014/main" id="{CB186C0A-E5C9-4284-B51C-DF23AFC258B3}"/>
              </a:ext>
            </a:extLst>
          </p:cNvPr>
          <p:cNvPicPr>
            <a:picLocks noChangeAspect="1"/>
          </p:cNvPicPr>
          <p:nvPr/>
        </p:nvPicPr>
        <p:blipFill>
          <a:blip r:embed="rId3"/>
          <a:stretch>
            <a:fillRect/>
          </a:stretch>
        </p:blipFill>
        <p:spPr>
          <a:xfrm>
            <a:off x="4930321" y="1785592"/>
            <a:ext cx="2412419" cy="4958862"/>
          </a:xfrm>
          <a:prstGeom prst="rect">
            <a:avLst/>
          </a:prstGeom>
        </p:spPr>
      </p:pic>
      <p:pic>
        <p:nvPicPr>
          <p:cNvPr id="14" name="Immagine 13">
            <a:extLst>
              <a:ext uri="{FF2B5EF4-FFF2-40B4-BE49-F238E27FC236}">
                <a16:creationId xmlns:a16="http://schemas.microsoft.com/office/drawing/2014/main" id="{78AA3D7B-75FF-4AF3-8F9F-9C89AFDE49E5}"/>
              </a:ext>
            </a:extLst>
          </p:cNvPr>
          <p:cNvPicPr>
            <a:picLocks noChangeAspect="1"/>
          </p:cNvPicPr>
          <p:nvPr/>
        </p:nvPicPr>
        <p:blipFill>
          <a:blip r:embed="rId4"/>
          <a:stretch>
            <a:fillRect/>
          </a:stretch>
        </p:blipFill>
        <p:spPr>
          <a:xfrm>
            <a:off x="217321" y="151227"/>
            <a:ext cx="2768294" cy="5690382"/>
          </a:xfrm>
          <a:prstGeom prst="rect">
            <a:avLst/>
          </a:prstGeom>
        </p:spPr>
      </p:pic>
    </p:spTree>
    <p:extLst>
      <p:ext uri="{BB962C8B-B14F-4D97-AF65-F5344CB8AC3E}">
        <p14:creationId xmlns:p14="http://schemas.microsoft.com/office/powerpoint/2010/main" val="4069625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901E8-B469-43C6-B82B-FD1DC4A56CD8}"/>
              </a:ext>
            </a:extLst>
          </p:cNvPr>
          <p:cNvSpPr>
            <a:spLocks noGrp="1"/>
          </p:cNvSpPr>
          <p:nvPr>
            <p:ph type="title"/>
          </p:nvPr>
        </p:nvSpPr>
        <p:spPr/>
        <p:txBody>
          <a:bodyPr/>
          <a:lstStyle/>
          <a:p>
            <a:r>
              <a:rPr lang="it-IT" dirty="0"/>
              <a:t>La nostra applicazione</a:t>
            </a:r>
          </a:p>
        </p:txBody>
      </p:sp>
      <p:sp>
        <p:nvSpPr>
          <p:cNvPr id="3" name="Segnaposto contenuto 2">
            <a:extLst>
              <a:ext uri="{FF2B5EF4-FFF2-40B4-BE49-F238E27FC236}">
                <a16:creationId xmlns:a16="http://schemas.microsoft.com/office/drawing/2014/main" id="{3A92F183-C7CA-4CF3-9440-DD2FEE3A3E93}"/>
              </a:ext>
            </a:extLst>
          </p:cNvPr>
          <p:cNvSpPr>
            <a:spLocks noGrp="1"/>
          </p:cNvSpPr>
          <p:nvPr>
            <p:ph idx="1"/>
          </p:nvPr>
        </p:nvSpPr>
        <p:spPr>
          <a:xfrm>
            <a:off x="229232" y="2243652"/>
            <a:ext cx="4392196" cy="4317786"/>
          </a:xfrm>
        </p:spPr>
        <p:txBody>
          <a:bodyPr>
            <a:noAutofit/>
          </a:bodyPr>
          <a:lstStyle/>
          <a:p>
            <a:pPr marL="0" indent="0">
              <a:buNone/>
            </a:pPr>
            <a:r>
              <a:rPr lang="it-IT" sz="1500" dirty="0">
                <a:solidFill>
                  <a:schemeClr val="bg1"/>
                </a:solidFill>
              </a:rPr>
              <a:t>Sulla base di quanto analizzato, la nostra applicazione si propone come valido strumento di supporto per il turista che vuole visitare una determinata </a:t>
            </a:r>
            <a:r>
              <a:rPr lang="it-IT" sz="1500" dirty="0" smtClean="0">
                <a:solidFill>
                  <a:schemeClr val="bg1"/>
                </a:solidFill>
              </a:rPr>
              <a:t>città, e che vuole avere </a:t>
            </a:r>
            <a:r>
              <a:rPr lang="it-IT" sz="1500" dirty="0">
                <a:solidFill>
                  <a:schemeClr val="bg1"/>
                </a:solidFill>
              </a:rPr>
              <a:t>in maniera semplice e </a:t>
            </a:r>
            <a:r>
              <a:rPr lang="it-IT" sz="1500" dirty="0" smtClean="0">
                <a:solidFill>
                  <a:schemeClr val="bg1"/>
                </a:solidFill>
              </a:rPr>
              <a:t>immediata </a:t>
            </a:r>
            <a:r>
              <a:rPr lang="it-IT" sz="1500" dirty="0">
                <a:solidFill>
                  <a:schemeClr val="bg1"/>
                </a:solidFill>
              </a:rPr>
              <a:t>informazioni relative ai punti di interesse, posti in cui dormire, mangiare etc.</a:t>
            </a:r>
            <a:br>
              <a:rPr lang="it-IT" sz="1500" dirty="0">
                <a:solidFill>
                  <a:schemeClr val="bg1"/>
                </a:solidFill>
              </a:rPr>
            </a:br>
            <a:r>
              <a:rPr lang="it-IT" sz="1500" dirty="0">
                <a:solidFill>
                  <a:schemeClr val="bg1"/>
                </a:solidFill>
              </a:rPr>
              <a:t/>
            </a:r>
            <a:br>
              <a:rPr lang="it-IT" sz="1500" dirty="0">
                <a:solidFill>
                  <a:schemeClr val="bg1"/>
                </a:solidFill>
              </a:rPr>
            </a:br>
            <a:r>
              <a:rPr lang="it-IT" sz="1500" dirty="0">
                <a:solidFill>
                  <a:schemeClr val="bg1"/>
                </a:solidFill>
              </a:rPr>
              <a:t>Inoltre si pone come un valido strumento di interazione fra i turisti e gli InfoPoint in quanto, accedendo all’applicazione con le proprie credenziali dedicate, l’InfoPoint ha a disposizione una serie di funzionalità amministrative a lui riservate grazie alle quali può gestire le informazioni relative agli utenti iscritti, le attrazioni, le categorie e i coupon, che saranno visibili agli utilizzatori dell’applicazione</a:t>
            </a:r>
          </a:p>
        </p:txBody>
      </p:sp>
      <p:sp>
        <p:nvSpPr>
          <p:cNvPr id="5" name="CasellaDiTesto 4">
            <a:extLst>
              <a:ext uri="{FF2B5EF4-FFF2-40B4-BE49-F238E27FC236}">
                <a16:creationId xmlns:a16="http://schemas.microsoft.com/office/drawing/2014/main" id="{BC2DB359-B4A3-41BA-8B75-EFAD79426129}"/>
              </a:ext>
            </a:extLst>
          </p:cNvPr>
          <p:cNvSpPr txBox="1"/>
          <p:nvPr/>
        </p:nvSpPr>
        <p:spPr>
          <a:xfrm>
            <a:off x="9101721" y="2483628"/>
            <a:ext cx="2036261" cy="3139321"/>
          </a:xfrm>
          <a:prstGeom prst="rect">
            <a:avLst/>
          </a:prstGeom>
          <a:noFill/>
        </p:spPr>
        <p:txBody>
          <a:bodyPr wrap="square" rtlCol="0">
            <a:spAutoFit/>
          </a:bodyPr>
          <a:lstStyle/>
          <a:p>
            <a:r>
              <a:rPr lang="it-IT" dirty="0"/>
              <a:t>IMMAGINE</a:t>
            </a:r>
            <a:br>
              <a:rPr lang="it-IT" dirty="0"/>
            </a:br>
            <a:r>
              <a:rPr lang="it-IT" dirty="0"/>
              <a:t>REGISTRAZIONE</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r>
              <a:rPr lang="it-IT" dirty="0"/>
              <a:t>:</a:t>
            </a:r>
            <a:br>
              <a:rPr lang="it-IT" dirty="0"/>
            </a:br>
            <a:endParaRPr lang="it-IT" dirty="0"/>
          </a:p>
        </p:txBody>
      </p:sp>
      <p:pic>
        <p:nvPicPr>
          <p:cNvPr id="7" name="Immagine 6">
            <a:extLst>
              <a:ext uri="{FF2B5EF4-FFF2-40B4-BE49-F238E27FC236}">
                <a16:creationId xmlns:a16="http://schemas.microsoft.com/office/drawing/2014/main" id="{E48667DE-4A7B-429C-8A62-CC310855BE9F}"/>
              </a:ext>
            </a:extLst>
          </p:cNvPr>
          <p:cNvPicPr>
            <a:picLocks noChangeAspect="1"/>
          </p:cNvPicPr>
          <p:nvPr/>
        </p:nvPicPr>
        <p:blipFill>
          <a:blip r:embed="rId2"/>
          <a:stretch>
            <a:fillRect/>
          </a:stretch>
        </p:blipFill>
        <p:spPr>
          <a:xfrm>
            <a:off x="5424536" y="1917105"/>
            <a:ext cx="2503270" cy="4511605"/>
          </a:xfrm>
          <a:prstGeom prst="rect">
            <a:avLst/>
          </a:prstGeom>
        </p:spPr>
      </p:pic>
      <p:pic>
        <p:nvPicPr>
          <p:cNvPr id="9" name="Immagine 8">
            <a:extLst>
              <a:ext uri="{FF2B5EF4-FFF2-40B4-BE49-F238E27FC236}">
                <a16:creationId xmlns:a16="http://schemas.microsoft.com/office/drawing/2014/main" id="{D0A041E7-10F7-418F-A06D-ABBF039386A2}"/>
              </a:ext>
            </a:extLst>
          </p:cNvPr>
          <p:cNvPicPr>
            <a:picLocks noChangeAspect="1"/>
          </p:cNvPicPr>
          <p:nvPr/>
        </p:nvPicPr>
        <p:blipFill>
          <a:blip r:embed="rId3"/>
          <a:stretch>
            <a:fillRect/>
          </a:stretch>
        </p:blipFill>
        <p:spPr>
          <a:xfrm>
            <a:off x="8878729" y="1917105"/>
            <a:ext cx="2503270" cy="4560554"/>
          </a:xfrm>
          <a:prstGeom prst="rect">
            <a:avLst/>
          </a:prstGeom>
        </p:spPr>
      </p:pic>
    </p:spTree>
    <p:extLst>
      <p:ext uri="{BB962C8B-B14F-4D97-AF65-F5344CB8AC3E}">
        <p14:creationId xmlns:p14="http://schemas.microsoft.com/office/powerpoint/2010/main" val="341084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D04EBF-9C00-4B34-8CEE-F3CF1465CEC6}"/>
              </a:ext>
            </a:extLst>
          </p:cNvPr>
          <p:cNvSpPr>
            <a:spLocks noGrp="1"/>
          </p:cNvSpPr>
          <p:nvPr>
            <p:ph type="title"/>
          </p:nvPr>
        </p:nvSpPr>
        <p:spPr/>
        <p:txBody>
          <a:bodyPr/>
          <a:lstStyle/>
          <a:p>
            <a:r>
              <a:rPr lang="it-IT" dirty="0"/>
              <a:t>Home</a:t>
            </a:r>
          </a:p>
        </p:txBody>
      </p:sp>
      <p:sp>
        <p:nvSpPr>
          <p:cNvPr id="3" name="Segnaposto contenuto 2">
            <a:extLst>
              <a:ext uri="{FF2B5EF4-FFF2-40B4-BE49-F238E27FC236}">
                <a16:creationId xmlns:a16="http://schemas.microsoft.com/office/drawing/2014/main" id="{7430CFC3-E9E7-4F22-A5E8-6393086E618C}"/>
              </a:ext>
            </a:extLst>
          </p:cNvPr>
          <p:cNvSpPr>
            <a:spLocks noGrp="1"/>
          </p:cNvSpPr>
          <p:nvPr>
            <p:ph idx="1"/>
          </p:nvPr>
        </p:nvSpPr>
        <p:spPr>
          <a:xfrm>
            <a:off x="296120" y="1898728"/>
            <a:ext cx="5675206" cy="4681641"/>
          </a:xfrm>
        </p:spPr>
        <p:txBody>
          <a:bodyPr>
            <a:normAutofit/>
          </a:bodyPr>
          <a:lstStyle/>
          <a:p>
            <a:pPr marL="0" indent="0">
              <a:buNone/>
            </a:pPr>
            <a:r>
              <a:rPr lang="it-IT" sz="1600" dirty="0">
                <a:solidFill>
                  <a:schemeClr val="bg1"/>
                </a:solidFill>
              </a:rPr>
              <a:t>All’apertura dell’applicazione, l’utente visualizza la schermata iniziale dell’applicazione costituita da una casella di inserimento testuale e un tasto di ricerca.</a:t>
            </a:r>
            <a:br>
              <a:rPr lang="it-IT" sz="1600" dirty="0">
                <a:solidFill>
                  <a:schemeClr val="bg1"/>
                </a:solidFill>
              </a:rPr>
            </a:br>
            <a:r>
              <a:rPr lang="it-IT" sz="1600" dirty="0">
                <a:solidFill>
                  <a:schemeClr val="bg1"/>
                </a:solidFill>
              </a:rPr>
              <a:t> </a:t>
            </a:r>
            <a:br>
              <a:rPr lang="it-IT" sz="1600" dirty="0">
                <a:solidFill>
                  <a:schemeClr val="bg1"/>
                </a:solidFill>
              </a:rPr>
            </a:br>
            <a:r>
              <a:rPr lang="it-IT" sz="1600" dirty="0">
                <a:solidFill>
                  <a:schemeClr val="bg1"/>
                </a:solidFill>
              </a:rPr>
              <a:t>Ricordiamo che l’utente non è obbligato ad effettuare alcuna registrazione all’applicazione, ma potrà farlo volontariamente in un altro momento. La non registrazione </a:t>
            </a:r>
            <a:r>
              <a:rPr lang="it-IT" sz="1600" dirty="0" smtClean="0">
                <a:solidFill>
                  <a:schemeClr val="bg1"/>
                </a:solidFill>
              </a:rPr>
              <a:t>all’applicazione non è vincolante per l’utilizzo dell’applicazione stessa</a:t>
            </a:r>
            <a:endParaRPr lang="it-IT" sz="1600" dirty="0">
              <a:solidFill>
                <a:schemeClr val="bg1"/>
              </a:solidFill>
            </a:endParaRPr>
          </a:p>
        </p:txBody>
      </p:sp>
      <p:pic>
        <p:nvPicPr>
          <p:cNvPr id="9" name="Immagine 8">
            <a:extLst>
              <a:ext uri="{FF2B5EF4-FFF2-40B4-BE49-F238E27FC236}">
                <a16:creationId xmlns:a16="http://schemas.microsoft.com/office/drawing/2014/main" id="{495CE55A-24CE-4CA4-B3EC-6D4B8D53631D}"/>
              </a:ext>
            </a:extLst>
          </p:cNvPr>
          <p:cNvPicPr>
            <a:picLocks noChangeAspect="1"/>
          </p:cNvPicPr>
          <p:nvPr/>
        </p:nvPicPr>
        <p:blipFill>
          <a:blip r:embed="rId2"/>
          <a:stretch>
            <a:fillRect/>
          </a:stretch>
        </p:blipFill>
        <p:spPr>
          <a:xfrm>
            <a:off x="6306067" y="602679"/>
            <a:ext cx="3356918" cy="5808133"/>
          </a:xfrm>
          <a:prstGeom prst="rect">
            <a:avLst/>
          </a:prstGeom>
        </p:spPr>
      </p:pic>
    </p:spTree>
    <p:extLst>
      <p:ext uri="{BB962C8B-B14F-4D97-AF65-F5344CB8AC3E}">
        <p14:creationId xmlns:p14="http://schemas.microsoft.com/office/powerpoint/2010/main" val="1315535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44996FD-5853-490C-86C4-36FCBEC8191B}"/>
              </a:ext>
            </a:extLst>
          </p:cNvPr>
          <p:cNvSpPr>
            <a:spLocks noGrp="1"/>
          </p:cNvSpPr>
          <p:nvPr>
            <p:ph type="title"/>
          </p:nvPr>
        </p:nvSpPr>
        <p:spPr/>
        <p:txBody>
          <a:bodyPr/>
          <a:lstStyle/>
          <a:p>
            <a:r>
              <a:rPr lang="it-IT" dirty="0"/>
              <a:t>Users                  VS                      Visitors</a:t>
            </a:r>
          </a:p>
        </p:txBody>
      </p:sp>
      <p:pic>
        <p:nvPicPr>
          <p:cNvPr id="5" name="Immagine 4">
            <a:extLst>
              <a:ext uri="{FF2B5EF4-FFF2-40B4-BE49-F238E27FC236}">
                <a16:creationId xmlns:a16="http://schemas.microsoft.com/office/drawing/2014/main" id="{1BD0330F-162F-4657-89D1-89268E818973}"/>
              </a:ext>
            </a:extLst>
          </p:cNvPr>
          <p:cNvPicPr>
            <a:picLocks noChangeAspect="1"/>
          </p:cNvPicPr>
          <p:nvPr/>
        </p:nvPicPr>
        <p:blipFill>
          <a:blip r:embed="rId2"/>
          <a:stretch>
            <a:fillRect/>
          </a:stretch>
        </p:blipFill>
        <p:spPr>
          <a:xfrm>
            <a:off x="8335264" y="1493473"/>
            <a:ext cx="2647082" cy="5090984"/>
          </a:xfrm>
          <a:prstGeom prst="rect">
            <a:avLst/>
          </a:prstGeom>
        </p:spPr>
      </p:pic>
      <p:pic>
        <p:nvPicPr>
          <p:cNvPr id="7" name="Immagine 6">
            <a:extLst>
              <a:ext uri="{FF2B5EF4-FFF2-40B4-BE49-F238E27FC236}">
                <a16:creationId xmlns:a16="http://schemas.microsoft.com/office/drawing/2014/main" id="{0A79C9FA-C07C-4D31-B97D-EC00BCC564EE}"/>
              </a:ext>
            </a:extLst>
          </p:cNvPr>
          <p:cNvPicPr>
            <a:picLocks noChangeAspect="1"/>
          </p:cNvPicPr>
          <p:nvPr/>
        </p:nvPicPr>
        <p:blipFill>
          <a:blip r:embed="rId3"/>
          <a:stretch>
            <a:fillRect/>
          </a:stretch>
        </p:blipFill>
        <p:spPr>
          <a:xfrm>
            <a:off x="810000" y="1417638"/>
            <a:ext cx="2763194" cy="5154376"/>
          </a:xfrm>
          <a:prstGeom prst="rect">
            <a:avLst/>
          </a:prstGeom>
        </p:spPr>
      </p:pic>
    </p:spTree>
    <p:extLst>
      <p:ext uri="{BB962C8B-B14F-4D97-AF65-F5344CB8AC3E}">
        <p14:creationId xmlns:p14="http://schemas.microsoft.com/office/powerpoint/2010/main" val="517322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440860-C5CD-44A4-AE86-7D8A08B96C69}"/>
              </a:ext>
            </a:extLst>
          </p:cNvPr>
          <p:cNvSpPr>
            <a:spLocks noGrp="1"/>
          </p:cNvSpPr>
          <p:nvPr>
            <p:ph type="title"/>
          </p:nvPr>
        </p:nvSpPr>
        <p:spPr/>
        <p:txBody>
          <a:bodyPr/>
          <a:lstStyle/>
          <a:p>
            <a:r>
              <a:rPr lang="it-IT" dirty="0"/>
              <a:t>Login</a:t>
            </a:r>
          </a:p>
        </p:txBody>
      </p:sp>
      <p:sp>
        <p:nvSpPr>
          <p:cNvPr id="3" name="Segnaposto contenuto 2">
            <a:extLst>
              <a:ext uri="{FF2B5EF4-FFF2-40B4-BE49-F238E27FC236}">
                <a16:creationId xmlns:a16="http://schemas.microsoft.com/office/drawing/2014/main" id="{00F2CB0D-3741-4EB5-A67C-8B199C366845}"/>
              </a:ext>
            </a:extLst>
          </p:cNvPr>
          <p:cNvSpPr>
            <a:spLocks noGrp="1"/>
          </p:cNvSpPr>
          <p:nvPr>
            <p:ph idx="1"/>
          </p:nvPr>
        </p:nvSpPr>
        <p:spPr>
          <a:xfrm>
            <a:off x="818711" y="2222287"/>
            <a:ext cx="4198131" cy="4308299"/>
          </a:xfrm>
        </p:spPr>
        <p:txBody>
          <a:bodyPr>
            <a:normAutofit/>
          </a:bodyPr>
          <a:lstStyle/>
          <a:p>
            <a:pPr marL="0" indent="0">
              <a:buNone/>
            </a:pPr>
            <a:r>
              <a:rPr lang="it-IT" dirty="0">
                <a:solidFill>
                  <a:schemeClr val="bg1"/>
                </a:solidFill>
              </a:rPr>
              <a:t>Nel caso in cui l’utente volesse iscriversi all’applicazione, attraverso il menu laterale può cliccare sul tasto ‘’sign in’’ e compilare i campi riportati. </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Il vantaggio della </a:t>
            </a:r>
            <a:r>
              <a:rPr lang="it-IT" dirty="0" smtClean="0">
                <a:solidFill>
                  <a:schemeClr val="bg1"/>
                </a:solidFill>
              </a:rPr>
              <a:t>registrazione </a:t>
            </a:r>
            <a:r>
              <a:rPr lang="it-IT" dirty="0">
                <a:solidFill>
                  <a:schemeClr val="bg1"/>
                </a:solidFill>
              </a:rPr>
              <a:t>è il salvataggio dei propri dati sul database così da poter accedere ad essi in qualsiasi momento anche da dispositivi </a:t>
            </a:r>
            <a:r>
              <a:rPr lang="it-IT" dirty="0" smtClean="0">
                <a:solidFill>
                  <a:schemeClr val="bg1"/>
                </a:solidFill>
              </a:rPr>
              <a:t>differenti</a:t>
            </a:r>
            <a:endParaRPr lang="it-IT" dirty="0">
              <a:solidFill>
                <a:schemeClr val="bg1"/>
              </a:solidFill>
            </a:endParaRPr>
          </a:p>
        </p:txBody>
      </p:sp>
      <p:sp>
        <p:nvSpPr>
          <p:cNvPr id="6" name="CasellaDiTesto 5">
            <a:extLst>
              <a:ext uri="{FF2B5EF4-FFF2-40B4-BE49-F238E27FC236}">
                <a16:creationId xmlns:a16="http://schemas.microsoft.com/office/drawing/2014/main" id="{66888EA3-6648-4B57-8DEE-E93899F94CC5}"/>
              </a:ext>
            </a:extLst>
          </p:cNvPr>
          <p:cNvSpPr txBox="1"/>
          <p:nvPr/>
        </p:nvSpPr>
        <p:spPr>
          <a:xfrm>
            <a:off x="9768663" y="2465929"/>
            <a:ext cx="1604625" cy="369332"/>
          </a:xfrm>
          <a:prstGeom prst="rect">
            <a:avLst/>
          </a:prstGeom>
          <a:noFill/>
        </p:spPr>
        <p:txBody>
          <a:bodyPr wrap="square" rtlCol="0">
            <a:spAutoFit/>
          </a:bodyPr>
          <a:lstStyle/>
          <a:p>
            <a:endParaRPr lang="it-IT" dirty="0"/>
          </a:p>
        </p:txBody>
      </p:sp>
      <p:pic>
        <p:nvPicPr>
          <p:cNvPr id="10" name="Immagine 9">
            <a:extLst>
              <a:ext uri="{FF2B5EF4-FFF2-40B4-BE49-F238E27FC236}">
                <a16:creationId xmlns:a16="http://schemas.microsoft.com/office/drawing/2014/main" id="{FC9D004C-559E-4D9C-89A2-3C4B9E445898}"/>
              </a:ext>
            </a:extLst>
          </p:cNvPr>
          <p:cNvPicPr>
            <a:picLocks noChangeAspect="1"/>
          </p:cNvPicPr>
          <p:nvPr/>
        </p:nvPicPr>
        <p:blipFill>
          <a:blip r:embed="rId2"/>
          <a:stretch>
            <a:fillRect/>
          </a:stretch>
        </p:blipFill>
        <p:spPr>
          <a:xfrm>
            <a:off x="6909974" y="763216"/>
            <a:ext cx="2858689" cy="5647596"/>
          </a:xfrm>
          <a:prstGeom prst="rect">
            <a:avLst/>
          </a:prstGeom>
        </p:spPr>
      </p:pic>
    </p:spTree>
    <p:extLst>
      <p:ext uri="{BB962C8B-B14F-4D97-AF65-F5344CB8AC3E}">
        <p14:creationId xmlns:p14="http://schemas.microsoft.com/office/powerpoint/2010/main" val="717113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CC850B-4B19-4940-BC33-9ED6596FD640}"/>
              </a:ext>
            </a:extLst>
          </p:cNvPr>
          <p:cNvSpPr>
            <a:spLocks noGrp="1"/>
          </p:cNvSpPr>
          <p:nvPr>
            <p:ph type="title"/>
          </p:nvPr>
        </p:nvSpPr>
        <p:spPr/>
        <p:txBody>
          <a:bodyPr/>
          <a:lstStyle/>
          <a:p>
            <a:r>
              <a:rPr lang="it-IT" dirty="0"/>
              <a:t>Registrazione</a:t>
            </a:r>
          </a:p>
        </p:txBody>
      </p:sp>
      <p:pic>
        <p:nvPicPr>
          <p:cNvPr id="4" name="Segnaposto contenuto 3">
            <a:extLst>
              <a:ext uri="{FF2B5EF4-FFF2-40B4-BE49-F238E27FC236}">
                <a16:creationId xmlns:a16="http://schemas.microsoft.com/office/drawing/2014/main" id="{86B7E47D-A524-49A8-9E86-A6CD3A1BC277}"/>
              </a:ext>
            </a:extLst>
          </p:cNvPr>
          <p:cNvPicPr>
            <a:picLocks noGrp="1" noChangeAspect="1"/>
          </p:cNvPicPr>
          <p:nvPr>
            <p:ph idx="1"/>
          </p:nvPr>
        </p:nvPicPr>
        <p:blipFill>
          <a:blip r:embed="rId2"/>
          <a:stretch>
            <a:fillRect/>
          </a:stretch>
        </p:blipFill>
        <p:spPr>
          <a:xfrm>
            <a:off x="4700737" y="1417638"/>
            <a:ext cx="2566246" cy="5268297"/>
          </a:xfrm>
          <a:prstGeom prst="rect">
            <a:avLst/>
          </a:prstGeom>
        </p:spPr>
      </p:pic>
      <p:pic>
        <p:nvPicPr>
          <p:cNvPr id="6" name="Immagine 5">
            <a:extLst>
              <a:ext uri="{FF2B5EF4-FFF2-40B4-BE49-F238E27FC236}">
                <a16:creationId xmlns:a16="http://schemas.microsoft.com/office/drawing/2014/main" id="{6D3193FA-95F2-48B4-9742-73433B66AD50}"/>
              </a:ext>
            </a:extLst>
          </p:cNvPr>
          <p:cNvPicPr>
            <a:picLocks noChangeAspect="1"/>
          </p:cNvPicPr>
          <p:nvPr/>
        </p:nvPicPr>
        <p:blipFill>
          <a:blip r:embed="rId3"/>
          <a:stretch>
            <a:fillRect/>
          </a:stretch>
        </p:blipFill>
        <p:spPr>
          <a:xfrm>
            <a:off x="8363707" y="1834123"/>
            <a:ext cx="2178206" cy="3581939"/>
          </a:xfrm>
          <a:prstGeom prst="rect">
            <a:avLst/>
          </a:prstGeom>
        </p:spPr>
      </p:pic>
      <p:pic>
        <p:nvPicPr>
          <p:cNvPr id="8" name="Immagine 7">
            <a:extLst>
              <a:ext uri="{FF2B5EF4-FFF2-40B4-BE49-F238E27FC236}">
                <a16:creationId xmlns:a16="http://schemas.microsoft.com/office/drawing/2014/main" id="{CD6ED46D-5D25-45C8-B40B-FE121F1F9822}"/>
              </a:ext>
            </a:extLst>
          </p:cNvPr>
          <p:cNvPicPr>
            <a:picLocks noChangeAspect="1"/>
          </p:cNvPicPr>
          <p:nvPr/>
        </p:nvPicPr>
        <p:blipFill>
          <a:blip r:embed="rId4"/>
          <a:stretch>
            <a:fillRect/>
          </a:stretch>
        </p:blipFill>
        <p:spPr>
          <a:xfrm>
            <a:off x="810000" y="1440374"/>
            <a:ext cx="2566246" cy="5275062"/>
          </a:xfrm>
          <a:prstGeom prst="rect">
            <a:avLst/>
          </a:prstGeom>
        </p:spPr>
      </p:pic>
    </p:spTree>
    <p:extLst>
      <p:ext uri="{BB962C8B-B14F-4D97-AF65-F5344CB8AC3E}">
        <p14:creationId xmlns:p14="http://schemas.microsoft.com/office/powerpoint/2010/main" val="3909484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CC850B-4B19-4940-BC33-9ED6596FD640}"/>
              </a:ext>
            </a:extLst>
          </p:cNvPr>
          <p:cNvSpPr>
            <a:spLocks noGrp="1"/>
          </p:cNvSpPr>
          <p:nvPr>
            <p:ph type="title"/>
          </p:nvPr>
        </p:nvSpPr>
        <p:spPr/>
        <p:txBody>
          <a:bodyPr/>
          <a:lstStyle/>
          <a:p>
            <a:r>
              <a:rPr lang="it-IT" dirty="0" smtClean="0"/>
              <a:t>Gestione dei dati</a:t>
            </a:r>
            <a:endParaRPr lang="it-IT" dirty="0"/>
          </a:p>
        </p:txBody>
      </p:sp>
      <p:sp>
        <p:nvSpPr>
          <p:cNvPr id="5" name="Rettangolo 4"/>
          <p:cNvSpPr/>
          <p:nvPr/>
        </p:nvSpPr>
        <p:spPr>
          <a:xfrm>
            <a:off x="810000" y="2222287"/>
            <a:ext cx="6096000" cy="2308324"/>
          </a:xfrm>
          <a:prstGeom prst="rect">
            <a:avLst/>
          </a:prstGeom>
        </p:spPr>
        <p:txBody>
          <a:bodyPr>
            <a:spAutoFit/>
          </a:bodyPr>
          <a:lstStyle/>
          <a:p>
            <a:r>
              <a:rPr lang="it-IT" dirty="0" smtClean="0">
                <a:solidFill>
                  <a:schemeClr val="bg1"/>
                </a:solidFill>
              </a:rPr>
              <a:t>I dati vengono memorizzati sul database </a:t>
            </a:r>
            <a:r>
              <a:rPr lang="it-IT" dirty="0" err="1" smtClean="0">
                <a:solidFill>
                  <a:schemeClr val="bg1"/>
                </a:solidFill>
              </a:rPr>
              <a:t>Firebase</a:t>
            </a:r>
            <a:r>
              <a:rPr lang="it-IT" dirty="0" smtClean="0">
                <a:solidFill>
                  <a:schemeClr val="bg1"/>
                </a:solidFill>
              </a:rPr>
              <a:t>, un database in </a:t>
            </a:r>
            <a:r>
              <a:rPr lang="it-IT" dirty="0" err="1" smtClean="0">
                <a:solidFill>
                  <a:schemeClr val="bg1"/>
                </a:solidFill>
              </a:rPr>
              <a:t>cloud</a:t>
            </a:r>
            <a:r>
              <a:rPr lang="it-IT" dirty="0" smtClean="0">
                <a:solidFill>
                  <a:schemeClr val="bg1"/>
                </a:solidFill>
              </a:rPr>
              <a:t>. </a:t>
            </a:r>
            <a:br>
              <a:rPr lang="it-IT" dirty="0" smtClean="0">
                <a:solidFill>
                  <a:schemeClr val="bg1"/>
                </a:solidFill>
              </a:rPr>
            </a:br>
            <a:r>
              <a:rPr lang="it-IT" dirty="0" smtClean="0">
                <a:solidFill>
                  <a:schemeClr val="bg1"/>
                </a:solidFill>
              </a:rPr>
              <a:t>L’accesso al database è stato gestito tramite classi apposite (Data </a:t>
            </a:r>
            <a:r>
              <a:rPr lang="it-IT" dirty="0" err="1" smtClean="0">
                <a:solidFill>
                  <a:schemeClr val="bg1"/>
                </a:solidFill>
              </a:rPr>
              <a:t>access</a:t>
            </a:r>
            <a:r>
              <a:rPr lang="it-IT" dirty="0" smtClean="0">
                <a:solidFill>
                  <a:schemeClr val="bg1"/>
                </a:solidFill>
              </a:rPr>
              <a:t> </a:t>
            </a:r>
            <a:r>
              <a:rPr lang="it-IT" dirty="0" err="1" smtClean="0">
                <a:solidFill>
                  <a:schemeClr val="bg1"/>
                </a:solidFill>
              </a:rPr>
              <a:t>object</a:t>
            </a:r>
            <a:r>
              <a:rPr lang="it-IT" dirty="0" smtClean="0">
                <a:solidFill>
                  <a:schemeClr val="bg1"/>
                </a:solidFill>
              </a:rPr>
              <a:t>), al fine di astrarre e rendere riutilizzabile il codice d’accesso ai dati.</a:t>
            </a:r>
          </a:p>
          <a:p>
            <a:r>
              <a:rPr lang="it-IT" dirty="0" smtClean="0">
                <a:solidFill>
                  <a:schemeClr val="bg1"/>
                </a:solidFill>
              </a:rPr>
              <a:t/>
            </a:r>
            <a:br>
              <a:rPr lang="it-IT" dirty="0" smtClean="0">
                <a:solidFill>
                  <a:schemeClr val="bg1"/>
                </a:solidFill>
              </a:rPr>
            </a:br>
            <a:r>
              <a:rPr lang="it-IT" dirty="0" smtClean="0">
                <a:solidFill>
                  <a:schemeClr val="bg1"/>
                </a:solidFill>
              </a:rPr>
              <a:t>Con </a:t>
            </a:r>
            <a:r>
              <a:rPr lang="it-IT" dirty="0" err="1" smtClean="0">
                <a:solidFill>
                  <a:schemeClr val="bg1"/>
                </a:solidFill>
              </a:rPr>
              <a:t>Firebase</a:t>
            </a:r>
            <a:r>
              <a:rPr lang="it-IT" dirty="0" smtClean="0">
                <a:solidFill>
                  <a:schemeClr val="bg1"/>
                </a:solidFill>
              </a:rPr>
              <a:t> è possibile anche utilizzare l’</a:t>
            </a:r>
            <a:r>
              <a:rPr lang="it-IT" dirty="0" err="1" smtClean="0">
                <a:solidFill>
                  <a:schemeClr val="bg1"/>
                </a:solidFill>
              </a:rPr>
              <a:t>app</a:t>
            </a:r>
            <a:r>
              <a:rPr lang="it-IT" dirty="0" smtClean="0">
                <a:solidFill>
                  <a:schemeClr val="bg1"/>
                </a:solidFill>
              </a:rPr>
              <a:t> anche durante momenti di scarsa connettività</a:t>
            </a:r>
            <a:endParaRPr lang="it-IT" dirty="0"/>
          </a:p>
        </p:txBody>
      </p:sp>
      <p:pic>
        <p:nvPicPr>
          <p:cNvPr id="10" name="Segnaposto contenuto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000" y="5244612"/>
            <a:ext cx="6502868" cy="848200"/>
          </a:xfrm>
        </p:spPr>
      </p:pic>
      <p:pic>
        <p:nvPicPr>
          <p:cNvPr id="11" name="Immagin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703" y="2063932"/>
            <a:ext cx="4542506" cy="4065133"/>
          </a:xfrm>
          <a:prstGeom prst="rect">
            <a:avLst/>
          </a:prstGeom>
        </p:spPr>
      </p:pic>
    </p:spTree>
    <p:extLst>
      <p:ext uri="{BB962C8B-B14F-4D97-AF65-F5344CB8AC3E}">
        <p14:creationId xmlns:p14="http://schemas.microsoft.com/office/powerpoint/2010/main" val="2227746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5D0E40-435F-462A-93A2-852674CA1D26}"/>
              </a:ext>
            </a:extLst>
          </p:cNvPr>
          <p:cNvSpPr>
            <a:spLocks noGrp="1"/>
          </p:cNvSpPr>
          <p:nvPr>
            <p:ph type="title"/>
          </p:nvPr>
        </p:nvSpPr>
        <p:spPr/>
        <p:txBody>
          <a:bodyPr/>
          <a:lstStyle/>
          <a:p>
            <a:r>
              <a:rPr lang="it-IT" dirty="0"/>
              <a:t>Esplora</a:t>
            </a:r>
          </a:p>
        </p:txBody>
      </p:sp>
      <p:sp>
        <p:nvSpPr>
          <p:cNvPr id="3" name="Segnaposto contenuto 2">
            <a:extLst>
              <a:ext uri="{FF2B5EF4-FFF2-40B4-BE49-F238E27FC236}">
                <a16:creationId xmlns:a16="http://schemas.microsoft.com/office/drawing/2014/main" id="{B175ED2E-7DF8-41EC-9ED7-4BE0D85FE4A6}"/>
              </a:ext>
            </a:extLst>
          </p:cNvPr>
          <p:cNvSpPr>
            <a:spLocks noGrp="1"/>
          </p:cNvSpPr>
          <p:nvPr>
            <p:ph idx="1"/>
          </p:nvPr>
        </p:nvSpPr>
        <p:spPr>
          <a:xfrm>
            <a:off x="818712" y="2222287"/>
            <a:ext cx="5606802" cy="4188525"/>
          </a:xfrm>
        </p:spPr>
        <p:txBody>
          <a:bodyPr/>
          <a:lstStyle/>
          <a:p>
            <a:pPr marL="0" indent="0">
              <a:buNone/>
            </a:pPr>
            <a:r>
              <a:rPr lang="it-IT" dirty="0">
                <a:solidFill>
                  <a:schemeClr val="bg1"/>
                </a:solidFill>
              </a:rPr>
              <a:t>Dalla schermata inziale l’utente può ricercare un’attrazione attraverso l’inserimento di una parola chiave, e così facendo accede alla sezione ‘’esplora’’ contenente la lista delle attrazioni filtrabili per categoria.</a:t>
            </a:r>
            <a:br>
              <a:rPr lang="it-IT" dirty="0">
                <a:solidFill>
                  <a:schemeClr val="bg1"/>
                </a:solidFill>
              </a:rPr>
            </a:br>
            <a:r>
              <a:rPr lang="it-IT" dirty="0">
                <a:solidFill>
                  <a:schemeClr val="bg1"/>
                </a:solidFill>
              </a:rPr>
              <a:t/>
            </a:r>
            <a:br>
              <a:rPr lang="it-IT" dirty="0">
                <a:solidFill>
                  <a:schemeClr val="bg1"/>
                </a:solidFill>
              </a:rPr>
            </a:br>
            <a:r>
              <a:rPr lang="it-IT" dirty="0">
                <a:solidFill>
                  <a:schemeClr val="bg1"/>
                </a:solidFill>
              </a:rPr>
              <a:t>Cliccando su una determinata attrazione, si accede al dettaglio contenente la posizione e le informazioni specifiche del punto di interesse come orari, prezzi , contatti e recensioni dei vari utenti.</a:t>
            </a:r>
          </a:p>
        </p:txBody>
      </p:sp>
      <p:pic>
        <p:nvPicPr>
          <p:cNvPr id="7" name="Immagine 6">
            <a:extLst>
              <a:ext uri="{FF2B5EF4-FFF2-40B4-BE49-F238E27FC236}">
                <a16:creationId xmlns:a16="http://schemas.microsoft.com/office/drawing/2014/main" id="{37FBFA1C-A08C-4D18-8435-5E3ECC5917AD}"/>
              </a:ext>
            </a:extLst>
          </p:cNvPr>
          <p:cNvPicPr>
            <a:picLocks noChangeAspect="1"/>
          </p:cNvPicPr>
          <p:nvPr/>
        </p:nvPicPr>
        <p:blipFill>
          <a:blip r:embed="rId2"/>
          <a:stretch>
            <a:fillRect/>
          </a:stretch>
        </p:blipFill>
        <p:spPr>
          <a:xfrm>
            <a:off x="7863440" y="195169"/>
            <a:ext cx="3146429" cy="6467661"/>
          </a:xfrm>
          <a:prstGeom prst="rect">
            <a:avLst/>
          </a:prstGeom>
        </p:spPr>
      </p:pic>
    </p:spTree>
    <p:extLst>
      <p:ext uri="{BB962C8B-B14F-4D97-AF65-F5344CB8AC3E}">
        <p14:creationId xmlns:p14="http://schemas.microsoft.com/office/powerpoint/2010/main" val="23958034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zion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Citazione</Template>
  <TotalTime>362</TotalTime>
  <Words>531</Words>
  <Application>Microsoft Office PowerPoint</Application>
  <PresentationFormat>Widescreen</PresentationFormat>
  <Paragraphs>37</Paragraphs>
  <Slides>20</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20</vt:i4>
      </vt:variant>
    </vt:vector>
  </HeadingPairs>
  <TitlesOfParts>
    <vt:vector size="23" baseType="lpstr">
      <vt:lpstr>Century Gothic</vt:lpstr>
      <vt:lpstr>Wingdings 2</vt:lpstr>
      <vt:lpstr>Citazione</vt:lpstr>
      <vt:lpstr>Presentazione standard di PowerPoint</vt:lpstr>
      <vt:lpstr>Introduzione</vt:lpstr>
      <vt:lpstr>La nostra applicazione</vt:lpstr>
      <vt:lpstr>Home</vt:lpstr>
      <vt:lpstr>Users                  VS                      Visitors</vt:lpstr>
      <vt:lpstr>Login</vt:lpstr>
      <vt:lpstr>Registrazione</vt:lpstr>
      <vt:lpstr>Gestione dei dati</vt:lpstr>
      <vt:lpstr>Esplora</vt:lpstr>
      <vt:lpstr>Attrazione… in dettaglio</vt:lpstr>
      <vt:lpstr>Sezione Location</vt:lpstr>
      <vt:lpstr>Presentazione standard di PowerPoint</vt:lpstr>
      <vt:lpstr>Il mio diario</vt:lpstr>
      <vt:lpstr>Coupon</vt:lpstr>
      <vt:lpstr>Utilizzo coupon</vt:lpstr>
      <vt:lpstr>                                         sezione operatore      sezione cliente</vt:lpstr>
      <vt:lpstr>Accesso InfoPoint</vt:lpstr>
      <vt:lpstr>Gestione Utenti</vt:lpstr>
      <vt:lpstr>Categorie e Tag di Attrazioni &amp; Coupon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Costantino Vitale</dc:creator>
  <cp:lastModifiedBy>Utente Windows</cp:lastModifiedBy>
  <cp:revision>32</cp:revision>
  <dcterms:created xsi:type="dcterms:W3CDTF">2019-02-16T08:30:57Z</dcterms:created>
  <dcterms:modified xsi:type="dcterms:W3CDTF">2019-02-18T21:49:36Z</dcterms:modified>
</cp:coreProperties>
</file>